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60"/>
  </p:notesMasterIdLst>
  <p:sldIdLst>
    <p:sldId id="1014" r:id="rId2"/>
    <p:sldId id="1016" r:id="rId3"/>
    <p:sldId id="1071" r:id="rId4"/>
    <p:sldId id="1080" r:id="rId5"/>
    <p:sldId id="1075" r:id="rId6"/>
    <p:sldId id="1106" r:id="rId7"/>
    <p:sldId id="1076" r:id="rId8"/>
    <p:sldId id="1077" r:id="rId9"/>
    <p:sldId id="1047" r:id="rId10"/>
    <p:sldId id="609" r:id="rId11"/>
    <p:sldId id="610" r:id="rId12"/>
    <p:sldId id="611" r:id="rId13"/>
    <p:sldId id="612" r:id="rId14"/>
    <p:sldId id="613" r:id="rId15"/>
    <p:sldId id="614" r:id="rId16"/>
    <p:sldId id="618" r:id="rId17"/>
    <p:sldId id="619" r:id="rId18"/>
    <p:sldId id="620" r:id="rId19"/>
    <p:sldId id="621" r:id="rId20"/>
    <p:sldId id="617" r:id="rId21"/>
    <p:sldId id="839" r:id="rId22"/>
    <p:sldId id="1056" r:id="rId23"/>
    <p:sldId id="1152" r:id="rId24"/>
    <p:sldId id="1144" r:id="rId25"/>
    <p:sldId id="1086" r:id="rId26"/>
    <p:sldId id="1112" r:id="rId27"/>
    <p:sldId id="1078" r:id="rId28"/>
    <p:sldId id="1097" r:id="rId29"/>
    <p:sldId id="1100" r:id="rId30"/>
    <p:sldId id="1102" r:id="rId31"/>
    <p:sldId id="1103" r:id="rId32"/>
    <p:sldId id="1101" r:id="rId33"/>
    <p:sldId id="1104" r:id="rId34"/>
    <p:sldId id="1105" r:id="rId35"/>
    <p:sldId id="1113" r:id="rId36"/>
    <p:sldId id="1114" r:id="rId37"/>
    <p:sldId id="1115" r:id="rId38"/>
    <p:sldId id="1116" r:id="rId39"/>
    <p:sldId id="1128" r:id="rId40"/>
    <p:sldId id="1150" r:id="rId41"/>
    <p:sldId id="1151" r:id="rId42"/>
    <p:sldId id="1051" r:id="rId43"/>
    <p:sldId id="1052" r:id="rId44"/>
    <p:sldId id="1053" r:id="rId45"/>
    <p:sldId id="1083" r:id="rId46"/>
    <p:sldId id="1084" r:id="rId47"/>
    <p:sldId id="1087" r:id="rId48"/>
    <p:sldId id="1088" r:id="rId49"/>
    <p:sldId id="1091" r:id="rId50"/>
    <p:sldId id="1072" r:id="rId51"/>
    <p:sldId id="801" r:id="rId52"/>
    <p:sldId id="279" r:id="rId53"/>
    <p:sldId id="281" r:id="rId54"/>
    <p:sldId id="282" r:id="rId55"/>
    <p:sldId id="283" r:id="rId56"/>
    <p:sldId id="284" r:id="rId57"/>
    <p:sldId id="1092" r:id="rId58"/>
    <p:sldId id="1098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1" autoAdjust="0"/>
    <p:restoredTop sz="96335" autoAdjust="0"/>
  </p:normalViewPr>
  <p:slideViewPr>
    <p:cSldViewPr snapToGrid="0">
      <p:cViewPr varScale="1">
        <p:scale>
          <a:sx n="155" d="100"/>
          <a:sy n="155" d="100"/>
        </p:scale>
        <p:origin x="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슈퍼브레인은</a:t>
            </a:r>
            <a:r>
              <a:rPr lang="en-US" altLang="ko-KR" dirty="0"/>
              <a:t> </a:t>
            </a:r>
            <a:r>
              <a:rPr lang="ko-KR" altLang="en-US" dirty="0"/>
              <a:t>보건복지부 후원으로 </a:t>
            </a:r>
            <a:r>
              <a:rPr lang="en-US" altLang="ko-KR" dirty="0"/>
              <a:t>150</a:t>
            </a:r>
            <a:r>
              <a:rPr lang="ko-KR" altLang="en-US" dirty="0"/>
              <a:t>명을</a:t>
            </a:r>
            <a:r>
              <a:rPr lang="en-US" altLang="ko-KR" dirty="0"/>
              <a:t> </a:t>
            </a:r>
            <a:r>
              <a:rPr lang="ko-KR" altLang="en-US" dirty="0"/>
              <a:t>대상으로</a:t>
            </a:r>
            <a:r>
              <a:rPr lang="en-US" altLang="ko-KR" dirty="0"/>
              <a:t> 3</a:t>
            </a:r>
            <a:r>
              <a:rPr lang="ko-KR" altLang="en-US" dirty="0"/>
              <a:t>년간</a:t>
            </a:r>
            <a:r>
              <a:rPr lang="en-US" altLang="ko-KR" dirty="0"/>
              <a:t> </a:t>
            </a:r>
            <a:r>
              <a:rPr lang="ko-KR" altLang="en-US" dirty="0"/>
              <a:t>진행한</a:t>
            </a:r>
            <a:r>
              <a:rPr lang="en-US" altLang="ko-KR" dirty="0"/>
              <a:t> </a:t>
            </a:r>
            <a:r>
              <a:rPr lang="ko-KR" altLang="en-US" dirty="0"/>
              <a:t>대규모</a:t>
            </a:r>
            <a:r>
              <a:rPr lang="en-US" altLang="ko-KR" dirty="0"/>
              <a:t>,</a:t>
            </a:r>
            <a:r>
              <a:rPr lang="ko-KR" altLang="en-US" dirty="0"/>
              <a:t>다기관</a:t>
            </a:r>
            <a:r>
              <a:rPr lang="en-US" altLang="ko-KR" dirty="0"/>
              <a:t> RCT </a:t>
            </a:r>
            <a:r>
              <a:rPr lang="ko-KR" altLang="en-US" dirty="0"/>
              <a:t>연구였습니다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8F456-77E2-4887-952F-C093BC6657A9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47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슈퍼브레인 연구는 기관형과 재가형으로 나눠서 </a:t>
            </a:r>
            <a:r>
              <a:rPr lang="en-US" altLang="ko-KR" dirty="0"/>
              <a:t>6</a:t>
            </a:r>
            <a:r>
              <a:rPr lang="ko-KR" altLang="en-US" dirty="0"/>
              <a:t>개월간 진행되었고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보시다시피 기관형 </a:t>
            </a:r>
            <a:r>
              <a:rPr lang="en-US" altLang="ko-KR" dirty="0"/>
              <a:t>88%, </a:t>
            </a:r>
            <a:r>
              <a:rPr lang="ko-KR" altLang="en-US" dirty="0"/>
              <a:t>재가형 </a:t>
            </a:r>
            <a:r>
              <a:rPr lang="en-US" altLang="ko-KR" dirty="0"/>
              <a:t>96%</a:t>
            </a:r>
            <a:r>
              <a:rPr lang="ko-KR" altLang="en-US" dirty="0"/>
              <a:t>의 높은 </a:t>
            </a:r>
            <a:r>
              <a:rPr lang="en-US" altLang="ko-KR" dirty="0"/>
              <a:t>compliance</a:t>
            </a:r>
            <a:r>
              <a:rPr lang="ko-KR" altLang="en-US" dirty="0"/>
              <a:t>를 달성할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그 결과 대조군에 비하여 재가형 기관형 모두 현저한 인지개선효과를 보였습니다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약으로 따지면 높은 복용율을 통한 치료효과 극대화를 확인했다고 생각하시면 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8F456-77E2-4887-952F-C093BC6657A9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706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뿐만 아니라 </a:t>
            </a:r>
            <a:r>
              <a:rPr lang="en-US" altLang="ko-KR" dirty="0"/>
              <a:t>BDNF </a:t>
            </a:r>
            <a:r>
              <a:rPr lang="ko-KR" altLang="en-US" dirty="0"/>
              <a:t>증가 </a:t>
            </a:r>
            <a:r>
              <a:rPr lang="en-US" altLang="ko-KR" dirty="0"/>
              <a:t>, </a:t>
            </a:r>
            <a:r>
              <a:rPr lang="ko-KR" altLang="en-US" dirty="0"/>
              <a:t>코티컬 </a:t>
            </a:r>
            <a:r>
              <a:rPr lang="en-US" altLang="ko-KR" dirty="0"/>
              <a:t>Thickness</a:t>
            </a:r>
            <a:r>
              <a:rPr lang="ko-KR" altLang="en-US" dirty="0"/>
              <a:t>도 증가된것을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그리고 우울감 삶의 질</a:t>
            </a:r>
            <a:r>
              <a:rPr lang="en-US" altLang="ko-KR" dirty="0"/>
              <a:t>, </a:t>
            </a:r>
            <a:r>
              <a:rPr lang="ko-KR" altLang="en-US" dirty="0"/>
              <a:t>신체활동 영양지수</a:t>
            </a:r>
            <a:r>
              <a:rPr lang="en-US" altLang="ko-KR" dirty="0"/>
              <a:t>, </a:t>
            </a:r>
            <a:r>
              <a:rPr lang="ko-KR" altLang="en-US" dirty="0"/>
              <a:t>체지방량도 개선되었음을 확인했습니다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8F456-77E2-4887-952F-C093BC6657A9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626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슈퍼브레인을 활용한 인지능력 개선효과에 대해서</a:t>
            </a:r>
            <a:r>
              <a:rPr lang="en-US" altLang="ko-KR" dirty="0"/>
              <a:t> </a:t>
            </a:r>
            <a:r>
              <a:rPr lang="ko-KR" altLang="en-US" dirty="0"/>
              <a:t>의료진들께서 연구논문을 발표하고 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여개 이상의 </a:t>
            </a:r>
            <a:r>
              <a:rPr lang="en-US" altLang="ko-KR" dirty="0"/>
              <a:t>SCI</a:t>
            </a:r>
            <a:r>
              <a:rPr lang="ko-KR" altLang="en-US" dirty="0"/>
              <a:t>급 저널에 게재되는 성과를 거두고 있습니다</a:t>
            </a:r>
            <a:r>
              <a:rPr lang="en-US" altLang="ko-KR" dirty="0"/>
              <a:t>. 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8F456-77E2-4887-952F-C093BC6657A9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39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국내외 신뢰도를 얻은 </a:t>
            </a:r>
            <a:r>
              <a:rPr lang="ko-KR" altLang="en-US" dirty="0" err="1"/>
              <a:t>슈퍼브레인은</a:t>
            </a:r>
            <a:r>
              <a:rPr lang="ko-KR" altLang="en-US" dirty="0"/>
              <a:t> 두가지 버전으로 출시되어서 작년부터 판매가 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국가예산으로 운영되는 치매안심센터 복지관에는 </a:t>
            </a:r>
            <a:r>
              <a:rPr lang="ko-KR" altLang="en-US" dirty="0" err="1"/>
              <a:t>슈퍼브레인</a:t>
            </a:r>
            <a:r>
              <a:rPr lang="ko-KR" altLang="en-US" dirty="0"/>
              <a:t> </a:t>
            </a:r>
            <a:r>
              <a:rPr lang="en-US" altLang="ko-KR" dirty="0"/>
              <a:t>G</a:t>
            </a:r>
            <a:r>
              <a:rPr lang="ko-KR" altLang="en-US" dirty="0"/>
              <a:t>가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의료진들께서</a:t>
            </a:r>
            <a:r>
              <a:rPr lang="ko-KR" altLang="en-US" dirty="0"/>
              <a:t> 직접 환자 상태에 따라 </a:t>
            </a:r>
            <a:r>
              <a:rPr lang="ko-KR" altLang="en-US" dirty="0" err="1"/>
              <a:t>치료컨텐츠를</a:t>
            </a:r>
            <a:r>
              <a:rPr lang="ko-KR" altLang="en-US" dirty="0"/>
              <a:t> 선택하고 인지중재치료를 </a:t>
            </a:r>
            <a:r>
              <a:rPr lang="ko-KR" altLang="en-US" dirty="0" err="1"/>
              <a:t>하실수</a:t>
            </a:r>
            <a:r>
              <a:rPr lang="ko-KR" altLang="en-US" dirty="0"/>
              <a:t> 있게 만들어진 </a:t>
            </a:r>
            <a:r>
              <a:rPr lang="ko-KR" altLang="en-US" dirty="0" err="1"/>
              <a:t>슈퍼브레인</a:t>
            </a:r>
            <a:r>
              <a:rPr lang="en-US" altLang="ko-KR" dirty="0"/>
              <a:t>H</a:t>
            </a:r>
            <a:r>
              <a:rPr lang="ko-KR" altLang="en-US" dirty="0"/>
              <a:t> 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8F456-77E2-4887-952F-C093BC6657A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34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12/15/23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12" Type="http://schemas.openxmlformats.org/officeDocument/2006/relationships/image" Target="../media/image4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11" Type="http://schemas.openxmlformats.org/officeDocument/2006/relationships/image" Target="../media/image48.tiff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41.tiff"/><Relationship Id="rId9" Type="http://schemas.openxmlformats.org/officeDocument/2006/relationships/image" Target="../media/image46.tif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6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7.sv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853804" y="1102160"/>
            <a:ext cx="623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경도인지장애 </a:t>
            </a:r>
            <a:r>
              <a:rPr kumimoji="1" lang="en-US" altLang="ko-KR" sz="4800" dirty="0">
                <a:solidFill>
                  <a:schemeClr val="bg1"/>
                </a:solidFill>
              </a:rPr>
              <a:t>DTx</a:t>
            </a:r>
            <a:r>
              <a:rPr kumimoji="1" lang="ko-KR" altLang="en-US" sz="4800" dirty="0">
                <a:solidFill>
                  <a:schemeClr val="bg1"/>
                </a:solidFill>
              </a:rPr>
              <a:t>를 위한 </a:t>
            </a:r>
            <a:r>
              <a:rPr kumimoji="1" lang="en-US" altLang="ko-KR" sz="4800" dirty="0">
                <a:solidFill>
                  <a:schemeClr val="bg1"/>
                </a:solidFill>
              </a:rPr>
              <a:t>AI</a:t>
            </a:r>
            <a:endParaRPr kumimoji="1"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컴퓨터공학과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CTO/CAIO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집값</a:t>
            </a:r>
            <a:endParaRPr sz="28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594477" y="32994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46052"/>
            <a:ext cx="97654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근거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골절 여부</a:t>
            </a:r>
            <a:endParaRPr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77370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치료를 위한 인공지능</a:t>
            </a:r>
            <a:endParaRPr kumimoji="1" lang="ko-Kore-US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B78D10E-B4F9-2B00-4B56-55BFE9136BEF}"/>
              </a:ext>
            </a:extLst>
          </p:cNvPr>
          <p:cNvSpPr/>
          <p:nvPr/>
        </p:nvSpPr>
        <p:spPr>
          <a:xfrm>
            <a:off x="3587371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CBC9-DB38-D33D-4261-367B2223F6CC}"/>
              </a:ext>
            </a:extLst>
          </p:cNvPr>
          <p:cNvSpPr txBox="1"/>
          <p:nvPr/>
        </p:nvSpPr>
        <p:spPr>
          <a:xfrm>
            <a:off x="4844696" y="3140760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31EFE-6D9A-38B9-EC40-A78052DE14E4}"/>
              </a:ext>
            </a:extLst>
          </p:cNvPr>
          <p:cNvSpPr txBox="1"/>
          <p:nvPr/>
        </p:nvSpPr>
        <p:spPr>
          <a:xfrm>
            <a:off x="1567348" y="3136610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DDB2427B-C15C-B031-182A-201D1C07F2B9}"/>
              </a:ext>
            </a:extLst>
          </p:cNvPr>
          <p:cNvSpPr/>
          <p:nvPr/>
        </p:nvSpPr>
        <p:spPr>
          <a:xfrm>
            <a:off x="7300395" y="3339544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E23B-A5D5-C8CE-9F81-30B0F3CF52A5}"/>
              </a:ext>
            </a:extLst>
          </p:cNvPr>
          <p:cNvSpPr txBox="1"/>
          <p:nvPr/>
        </p:nvSpPr>
        <p:spPr>
          <a:xfrm>
            <a:off x="8508368" y="3136611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효과</a:t>
            </a:r>
            <a:endParaRPr kumimoji="1" lang="ko-Kore-US" altLang="en-US" sz="3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99C6E2-CCDD-E78B-EE30-BA752FBF9E2C}"/>
              </a:ext>
            </a:extLst>
          </p:cNvPr>
          <p:cNvSpPr/>
          <p:nvPr/>
        </p:nvSpPr>
        <p:spPr>
          <a:xfrm>
            <a:off x="1347090" y="2787723"/>
            <a:ext cx="5840787" cy="132556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9C350E5-313D-E968-F63A-5BF0D31E6664}"/>
              </a:ext>
            </a:extLst>
          </p:cNvPr>
          <p:cNvSpPr txBox="1"/>
          <p:nvPr/>
        </p:nvSpPr>
        <p:spPr>
          <a:xfrm>
            <a:off x="3482168" y="1989580"/>
            <a:ext cx="1089177" cy="55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/>
              <a:t>DTx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038060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 /</a:t>
            </a:r>
            <a:r>
              <a:rPr kumimoji="1" lang="ko-KR" altLang="en-US" dirty="0"/>
              <a:t> 치료</a:t>
            </a:r>
            <a:r>
              <a:rPr kumimoji="1" lang="en-US" altLang="ko-KR" dirty="0"/>
              <a:t> 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진단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수 없이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치료 </a:t>
            </a:r>
            <a:r>
              <a:rPr kumimoji="1" lang="en-US" altLang="ko-KR" dirty="0"/>
              <a:t>AI : </a:t>
            </a:r>
            <a:r>
              <a:rPr kumimoji="1" lang="ko-KR" altLang="en-US" dirty="0"/>
              <a:t>극 소수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04327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</p:spTree>
    <p:extLst>
      <p:ext uri="{BB962C8B-B14F-4D97-AF65-F5344CB8AC3E}">
        <p14:creationId xmlns:p14="http://schemas.microsoft.com/office/powerpoint/2010/main" val="2877355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필요한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774724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390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2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335316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23668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4269288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76594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다른 대안</a:t>
            </a:r>
            <a:endParaRPr kumimoji="1" lang="ko-Kore-US" altLang="en-US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67663D9-36BC-8F54-E233-568CE9170EAE}"/>
              </a:ext>
            </a:extLst>
          </p:cNvPr>
          <p:cNvSpPr/>
          <p:nvPr/>
        </p:nvSpPr>
        <p:spPr>
          <a:xfrm>
            <a:off x="4624836" y="2265992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4ECC8-76A2-BD5E-1CFD-CE5DCF2215A7}"/>
              </a:ext>
            </a:extLst>
          </p:cNvPr>
          <p:cNvSpPr txBox="1"/>
          <p:nvPr/>
        </p:nvSpPr>
        <p:spPr>
          <a:xfrm>
            <a:off x="5857304" y="2077021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 컨텐츠</a:t>
            </a:r>
            <a:endParaRPr kumimoji="1" lang="ko-Kore-US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7B854-C39A-1E4D-EEAA-F394B9C53DA4}"/>
              </a:ext>
            </a:extLst>
          </p:cNvPr>
          <p:cNvSpPr txBox="1"/>
          <p:nvPr/>
        </p:nvSpPr>
        <p:spPr>
          <a:xfrm>
            <a:off x="2158692" y="2063058"/>
            <a:ext cx="184537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 상태</a:t>
            </a:r>
            <a:endParaRPr kumimoji="1" lang="ko-Kore-US" altLang="en-US" sz="3200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D968327-E744-C71D-9F22-0CE93DD89500}"/>
              </a:ext>
            </a:extLst>
          </p:cNvPr>
          <p:cNvSpPr/>
          <p:nvPr/>
        </p:nvSpPr>
        <p:spPr>
          <a:xfrm>
            <a:off x="4624836" y="3639596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DABBE-A9B5-B993-16FC-D92F359797FC}"/>
              </a:ext>
            </a:extLst>
          </p:cNvPr>
          <p:cNvSpPr txBox="1"/>
          <p:nvPr/>
        </p:nvSpPr>
        <p:spPr>
          <a:xfrm>
            <a:off x="6422740" y="3449521"/>
            <a:ext cx="95731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효과</a:t>
            </a:r>
            <a:endParaRPr kumimoji="1" lang="ko-Kore-US" alt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5E779-A3B8-0AE9-0DD1-5B6F5787C56D}"/>
              </a:ext>
            </a:extLst>
          </p:cNvPr>
          <p:cNvSpPr txBox="1"/>
          <p:nvPr/>
        </p:nvSpPr>
        <p:spPr>
          <a:xfrm>
            <a:off x="1903014" y="3453371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2281C37-7F49-BBFF-FD3D-6B86E79BFB9D}"/>
              </a:ext>
            </a:extLst>
          </p:cNvPr>
          <p:cNvSpPr/>
          <p:nvPr/>
        </p:nvSpPr>
        <p:spPr>
          <a:xfrm>
            <a:off x="4661294" y="5103653"/>
            <a:ext cx="983974" cy="178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67D55-47DC-D0CC-64F9-476E18395FDD}"/>
              </a:ext>
            </a:extLst>
          </p:cNvPr>
          <p:cNvSpPr txBox="1"/>
          <p:nvPr/>
        </p:nvSpPr>
        <p:spPr>
          <a:xfrm>
            <a:off x="5828210" y="4922828"/>
            <a:ext cx="223170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플레이 점수</a:t>
            </a:r>
            <a:endParaRPr kumimoji="1" lang="ko-Kore-US" altLang="en-US" sz="3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E481F-6B8D-EA5E-3122-BBD9D623A376}"/>
              </a:ext>
            </a:extLst>
          </p:cNvPr>
          <p:cNvSpPr txBox="1"/>
          <p:nvPr/>
        </p:nvSpPr>
        <p:spPr>
          <a:xfrm>
            <a:off x="1939472" y="4917428"/>
            <a:ext cx="235673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</a:t>
            </a:r>
            <a:r>
              <a:rPr kumimoji="1"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컨텐츠</a:t>
            </a:r>
            <a:endParaRPr kumimoji="1" lang="ko-Kore-US" altLang="en-US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03188-FE16-D6D1-75D2-5E54D00968C7}"/>
              </a:ext>
            </a:extLst>
          </p:cNvPr>
          <p:cNvSpPr txBox="1"/>
          <p:nvPr/>
        </p:nvSpPr>
        <p:spPr>
          <a:xfrm>
            <a:off x="9248172" y="220347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EF1E9-DEFF-BF09-7348-FC6BF2523D68}"/>
              </a:ext>
            </a:extLst>
          </p:cNvPr>
          <p:cNvSpPr txBox="1"/>
          <p:nvPr/>
        </p:nvSpPr>
        <p:spPr>
          <a:xfrm>
            <a:off x="9248172" y="349821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아예 없다</a:t>
            </a:r>
            <a:endParaRPr kumimoji="1" lang="ko-Kore-US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47B65-D348-EBD9-1F25-4F3A6E49045F}"/>
              </a:ext>
            </a:extLst>
          </p:cNvPr>
          <p:cNvSpPr txBox="1"/>
          <p:nvPr/>
        </p:nvSpPr>
        <p:spPr>
          <a:xfrm>
            <a:off x="8633334" y="4978982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거의 없다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로완은 있다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97365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4C2E4-F398-6707-22CD-CF108BFFD927}"/>
              </a:ext>
            </a:extLst>
          </p:cNvPr>
          <p:cNvSpPr txBox="1"/>
          <p:nvPr/>
        </p:nvSpPr>
        <p:spPr>
          <a:xfrm>
            <a:off x="1735545" y="5908906"/>
            <a:ext cx="9534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MEET : </a:t>
            </a:r>
            <a:r>
              <a:rPr kumimoji="1" lang="ko-KR" altLang="en-US" sz="2400" dirty="0"/>
              <a:t>디지털 컨텐츠 사용이 경도인지장애에 효과가 있다는 연구과제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29686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3365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MEET - Data - AI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3600" dirty="0"/>
              <a:t>MEET</a:t>
            </a:r>
            <a:endParaRPr kumimoji="1" lang="ko-Kore-US" altLang="en-US" sz="36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3838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92437" y="2705333"/>
            <a:ext cx="238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>
                <a:solidFill>
                  <a:schemeClr val="bg1"/>
                </a:solidFill>
              </a:rPr>
              <a:t>슈퍼브레인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92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92437" y="2705333"/>
            <a:ext cx="238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>
                <a:solidFill>
                  <a:schemeClr val="bg1"/>
                </a:solidFill>
              </a:rPr>
              <a:t>슈퍼브레인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61585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293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2ABF4-4838-AA21-3A65-2F092256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87" y="2544520"/>
            <a:ext cx="3225800" cy="2362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1102C7-243E-C71F-7FF6-E59B2E49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14" y="1466574"/>
            <a:ext cx="3352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DBB13-09ED-7E57-B7A2-4392B4EDF03C}"/>
              </a:ext>
            </a:extLst>
          </p:cNvPr>
          <p:cNvSpPr txBox="1"/>
          <p:nvPr/>
        </p:nvSpPr>
        <p:spPr>
          <a:xfrm>
            <a:off x="3492437" y="2705333"/>
            <a:ext cx="2384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>
                <a:solidFill>
                  <a:schemeClr val="bg1"/>
                </a:solidFill>
              </a:rPr>
              <a:t>슈퍼브레인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F1A04D3-D638-7744-7489-060248BEB272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AE9317F9-01EA-D597-C2CC-997B4407D7F4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36463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선순환 체계 구축</a:t>
            </a:r>
            <a:endParaRPr kumimoji="1" lang="ko-Kore-US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52B705E-9A95-F8C0-DB70-3A1835FADF17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</p:spTree>
    <p:extLst>
      <p:ext uri="{BB962C8B-B14F-4D97-AF65-F5344CB8AC3E}">
        <p14:creationId xmlns:p14="http://schemas.microsoft.com/office/powerpoint/2010/main" val="4047241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추천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659ED-16D5-2F8B-723F-EFC985B9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E64A25D1-C9A2-3B8E-21EB-1FD29A7265A0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F970844F-95EE-98E7-BCF0-4B0B8EB1EE54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553961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 적용하려니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863CCC-BC5A-6464-12E2-E1116419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2A555128-4AD2-51AA-C8A3-15DD3BC34D68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DD400CC2-E321-8943-C7F9-297334AB4138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F70CD965-1DDE-68B3-AAD8-84DAC6D00320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6A35239B-723C-18F2-0A60-48BC7FF40EA9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97991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에서의 문제점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6DA5F4-8F4F-E9F7-7B37-29B9C8E8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11" y="2062831"/>
            <a:ext cx="6625590" cy="4227370"/>
          </a:xfrm>
          <a:prstGeom prst="rect">
            <a:avLst/>
          </a:prstGeom>
        </p:spPr>
      </p:pic>
      <p:sp>
        <p:nvSpPr>
          <p:cNvPr id="12" name="Google Shape;153;p24">
            <a:extLst>
              <a:ext uri="{FF2B5EF4-FFF2-40B4-BE49-F238E27FC236}">
                <a16:creationId xmlns:a16="http://schemas.microsoft.com/office/drawing/2014/main" id="{6DEE31E9-D0E3-76E6-8B5F-900B4BF3BE47}"/>
              </a:ext>
            </a:extLst>
          </p:cNvPr>
          <p:cNvSpPr txBox="1"/>
          <p:nvPr/>
        </p:nvSpPr>
        <p:spPr>
          <a:xfrm>
            <a:off x="930681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유저의 선택을 추천</a:t>
            </a:r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74CE9322-F99E-B0B1-B93B-0F81EE4739EA}"/>
              </a:ext>
            </a:extLst>
          </p:cNvPr>
          <p:cNvSpPr txBox="1"/>
          <p:nvPr/>
        </p:nvSpPr>
        <p:spPr>
          <a:xfrm>
            <a:off x="930680" y="382348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무엇이 유사한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6" name="Google Shape;153;p24">
            <a:extLst>
              <a:ext uri="{FF2B5EF4-FFF2-40B4-BE49-F238E27FC236}">
                <a16:creationId xmlns:a16="http://schemas.microsoft.com/office/drawing/2014/main" id="{581481F8-529B-A158-982E-B6FD6EE8CA6D}"/>
              </a:ext>
            </a:extLst>
          </p:cNvPr>
          <p:cNvSpPr txBox="1"/>
          <p:nvPr/>
        </p:nvSpPr>
        <p:spPr>
          <a:xfrm>
            <a:off x="883652" y="473714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저하 정도가</a:t>
            </a:r>
            <a:endParaRPr lang="en-US" altLang="ko-KR" sz="2000" dirty="0"/>
          </a:p>
          <a:p>
            <a:pPr algn="ctr"/>
            <a:r>
              <a:rPr lang="ko-KR" altLang="en-US" sz="2000" dirty="0"/>
              <a:t>유사한</a:t>
            </a:r>
            <a:endParaRPr sz="2000" dirty="0"/>
          </a:p>
        </p:txBody>
      </p:sp>
      <p:sp>
        <p:nvSpPr>
          <p:cNvPr id="8" name="Google Shape;153;p24">
            <a:extLst>
              <a:ext uri="{FF2B5EF4-FFF2-40B4-BE49-F238E27FC236}">
                <a16:creationId xmlns:a16="http://schemas.microsoft.com/office/drawing/2014/main" id="{B5AF9E5C-99DE-BB83-0FA9-DCE92AB24D96}"/>
              </a:ext>
            </a:extLst>
          </p:cNvPr>
          <p:cNvSpPr txBox="1"/>
          <p:nvPr/>
        </p:nvSpPr>
        <p:spPr>
          <a:xfrm>
            <a:off x="9430612" y="4758307"/>
            <a:ext cx="2283694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사용자가 선택하지 않았는데</a:t>
            </a:r>
            <a:r>
              <a:rPr lang="en-US" altLang="ko-KR" sz="2000" dirty="0"/>
              <a:t>?</a:t>
            </a:r>
            <a:endParaRPr sz="2000" dirty="0"/>
          </a:p>
        </p:txBody>
      </p:sp>
      <p:sp>
        <p:nvSpPr>
          <p:cNvPr id="4" name="Google Shape;153;p24">
            <a:extLst>
              <a:ext uri="{FF2B5EF4-FFF2-40B4-BE49-F238E27FC236}">
                <a16:creationId xmlns:a16="http://schemas.microsoft.com/office/drawing/2014/main" id="{3D877D0F-82F5-A51D-80C2-0C3671836B8B}"/>
              </a:ext>
            </a:extLst>
          </p:cNvPr>
          <p:cNvSpPr txBox="1"/>
          <p:nvPr/>
        </p:nvSpPr>
        <p:spPr>
          <a:xfrm>
            <a:off x="9682734" y="266613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유사한 컨텐츠를 추천</a:t>
            </a:r>
            <a:endParaRPr sz="2000" dirty="0"/>
          </a:p>
        </p:txBody>
      </p:sp>
      <p:sp>
        <p:nvSpPr>
          <p:cNvPr id="9" name="Google Shape;153;p24">
            <a:extLst>
              <a:ext uri="{FF2B5EF4-FFF2-40B4-BE49-F238E27FC236}">
                <a16:creationId xmlns:a16="http://schemas.microsoft.com/office/drawing/2014/main" id="{577F7209-6999-FC11-DB85-A64E3B152ECB}"/>
              </a:ext>
            </a:extLst>
          </p:cNvPr>
          <p:cNvSpPr txBox="1"/>
          <p:nvPr/>
        </p:nvSpPr>
        <p:spPr>
          <a:xfrm>
            <a:off x="9682734" y="3802073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dirty="0"/>
              <a:t>기 선택과 유사한  것만</a:t>
            </a:r>
            <a:r>
              <a:rPr lang="en-US" altLang="ko-KR" sz="2000" dirty="0"/>
              <a:t>?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61638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의 장점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시간적 물리적 제약이 적다</a:t>
            </a:r>
            <a:endParaRPr kumimoji="1" lang="en-US" altLang="ko-KR" dirty="0"/>
          </a:p>
          <a:p>
            <a:r>
              <a:rPr kumimoji="1" lang="ko-KR" altLang="en-US" dirty="0"/>
              <a:t>장시간 사용이 가능하다</a:t>
            </a:r>
            <a:endParaRPr kumimoji="1" lang="en-US" altLang="ko-KR" dirty="0"/>
          </a:p>
          <a:p>
            <a:r>
              <a:rPr kumimoji="1" lang="ko-KR" altLang="en-US" dirty="0"/>
              <a:t>장시간 사용에 의한 향상된 효과를 기대할 수 있다</a:t>
            </a:r>
            <a:endParaRPr kumimoji="1" lang="en-US" altLang="ko-KR" dirty="0"/>
          </a:p>
          <a:p>
            <a:endParaRPr kumimoji="1" lang="en-US" altLang="ko-Kore-US" dirty="0"/>
          </a:p>
          <a:p>
            <a:r>
              <a:rPr kumimoji="1" lang="ko-KR" altLang="en-US" dirty="0"/>
              <a:t>지겹거나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너무 쉬운</a:t>
            </a:r>
            <a:r>
              <a:rPr kumimoji="1" lang="en-US" altLang="ko-KR" dirty="0"/>
              <a:t>),</a:t>
            </a:r>
            <a:r>
              <a:rPr kumimoji="1" lang="ko-KR" altLang="en-US" dirty="0"/>
              <a:t> 포기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너무 어려운</a:t>
            </a:r>
            <a:r>
              <a:rPr kumimoji="1" lang="en-US" altLang="ko-KR" dirty="0"/>
              <a:t>)</a:t>
            </a:r>
            <a:r>
              <a:rPr kumimoji="1" lang="ko-KR" altLang="en-US" dirty="0"/>
              <a:t>하지 않고 재미있게 오래 할 수 있어야 한다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325783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r>
              <a:rPr kumimoji="1" lang="ko-KR" altLang="en-US" dirty="0"/>
              <a:t>를 위한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모델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사용자의 내적 잠재값과 컨텐츠의 내적 잠재값을 찾아내고</a:t>
            </a:r>
            <a:endParaRPr kumimoji="1" lang="en-US" altLang="ko-KR" dirty="0"/>
          </a:p>
          <a:p>
            <a:r>
              <a:rPr kumimoji="1" lang="ko-KR" altLang="en-US" dirty="0"/>
              <a:t>이를 사용하여 점수를 예측한다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예측된 점수로 환자에게 적절 난이도의 컨텐츠를 찾는다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2A170E9C-368C-04C8-86C3-A969CB6F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612" y="3429000"/>
            <a:ext cx="4219875" cy="33429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4C6144-F640-7DF9-217E-FCD44C7C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91" y="755345"/>
            <a:ext cx="4792362" cy="723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5908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경도인지장애 환자를 위한 슈퍼브레인</a:t>
            </a:r>
            <a:endParaRPr kumimoji="1" lang="ko-Kore-US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230072-42E1-D634-86A5-5072CA35478F}"/>
              </a:ext>
            </a:extLst>
          </p:cNvPr>
          <p:cNvGrpSpPr/>
          <p:nvPr/>
        </p:nvGrpSpPr>
        <p:grpSpPr>
          <a:xfrm>
            <a:off x="6188986" y="1915846"/>
            <a:ext cx="5378098" cy="3883690"/>
            <a:chOff x="1092200" y="2470415"/>
            <a:chExt cx="5378098" cy="38836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43062F-5E85-9EEB-41FD-1573D52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1302" y="5048626"/>
              <a:ext cx="2209272" cy="13054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F2FF63-64A7-61A4-3D1B-4F9C0266E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370" y="3297501"/>
              <a:ext cx="2233928" cy="13316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AFDDE1E-7DBB-388D-D5D2-26666F763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470415"/>
              <a:ext cx="2209272" cy="13255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A41F85-69A0-ACCC-0476-441B4583E540}"/>
              </a:ext>
            </a:extLst>
          </p:cNvPr>
          <p:cNvGrpSpPr/>
          <p:nvPr/>
        </p:nvGrpSpPr>
        <p:grpSpPr>
          <a:xfrm>
            <a:off x="1092200" y="2523119"/>
            <a:ext cx="4237584" cy="2669144"/>
            <a:chOff x="3157719" y="1440030"/>
            <a:chExt cx="6043134" cy="3806414"/>
          </a:xfrm>
        </p:grpSpPr>
        <p:pic>
          <p:nvPicPr>
            <p:cNvPr id="9" name="그림 8" descr="텍스트, 모니터, 어두운이(가) 표시된 사진&#10;&#10;자동 생성된 설명">
              <a:extLst>
                <a:ext uri="{FF2B5EF4-FFF2-40B4-BE49-F238E27FC236}">
                  <a16:creationId xmlns:a16="http://schemas.microsoft.com/office/drawing/2014/main" id="{2E647E69-F610-81FB-6EFD-993D4FBF3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55"/>
            <a:stretch/>
          </p:blipFill>
          <p:spPr>
            <a:xfrm>
              <a:off x="3157719" y="1440030"/>
              <a:ext cx="6043134" cy="38064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9C16874-8A4B-D6C9-438F-D8648A37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170" y="1663595"/>
              <a:ext cx="5634720" cy="33708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67420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E77BCA-51DE-6530-806B-33F3C25FF1D1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53CE6E8-0CFE-57E5-CE8B-816D0E41ADC9}"/>
              </a:ext>
            </a:extLst>
          </p:cNvPr>
          <p:cNvSpPr txBox="1"/>
          <p:nvPr/>
        </p:nvSpPr>
        <p:spPr>
          <a:xfrm>
            <a:off x="5409146" y="3383936"/>
            <a:ext cx="148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25</a:t>
            </a:r>
            <a:r>
              <a:rPr kumimoji="1" lang="ko-KR" altLang="en-US" dirty="0"/>
              <a:t>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90</a:t>
            </a:r>
            <a:r>
              <a:rPr kumimoji="1" lang="ko-KR" altLang="en-US" dirty="0"/>
              <a:t>점</a:t>
            </a:r>
            <a:endParaRPr kumimoji="1" lang="ko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27AD31-BFAC-1F49-3116-A0A38E9DB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14" y="2993699"/>
            <a:ext cx="3297656" cy="1987628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01A03EA-9294-E435-2880-5D2E9D1A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특정 환자의 전체 컨텐츠에 대한 반응시간과 정확도를 예측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45185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슈퍼브레인에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E5713DE-2E46-DF32-BD0C-B7E654920A11}"/>
              </a:ext>
            </a:extLst>
          </p:cNvPr>
          <p:cNvGrpSpPr/>
          <p:nvPr/>
        </p:nvGrpSpPr>
        <p:grpSpPr>
          <a:xfrm>
            <a:off x="7388172" y="2707278"/>
            <a:ext cx="2560471" cy="2560471"/>
            <a:chOff x="7275630" y="3064265"/>
            <a:chExt cx="2560471" cy="25604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E5AB0B-7F74-2BC1-5EFE-C92A4B858767}"/>
                </a:ext>
              </a:extLst>
            </p:cNvPr>
            <p:cNvSpPr/>
            <p:nvPr/>
          </p:nvSpPr>
          <p:spPr>
            <a:xfrm>
              <a:off x="7275630" y="3064265"/>
              <a:ext cx="2560471" cy="2560471"/>
            </a:xfrm>
            <a:prstGeom prst="ellipse">
              <a:avLst/>
            </a:prstGeom>
            <a:solidFill>
              <a:srgbClr val="8075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F3CB193-EF19-FB65-BCD2-7C7FA7045476}"/>
                </a:ext>
              </a:extLst>
            </p:cNvPr>
            <p:cNvSpPr/>
            <p:nvPr/>
          </p:nvSpPr>
          <p:spPr>
            <a:xfrm>
              <a:off x="7389606" y="3175590"/>
              <a:ext cx="2337821" cy="2337821"/>
            </a:xfrm>
            <a:prstGeom prst="ellipse">
              <a:avLst/>
            </a:prstGeom>
            <a:solidFill>
              <a:srgbClr val="DEF0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756753E-5D7E-E2B5-D0FE-893B3E69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34314" y="3539988"/>
              <a:ext cx="1397000" cy="162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C3A021-593D-FD00-76B5-5DCEF1F5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3653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개별 환자의 인지저하에 따른 개별 난이도 순의 컨텐츠 리스트 생성</a:t>
            </a:r>
            <a:endParaRPr kumimoji="1" lang="en-US" altLang="ko-KR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ko-Kore-US" altLang="en-US"/>
              <a:t>적절</a:t>
            </a:r>
            <a:r>
              <a:rPr kumimoji="1" lang="ko-KR" altLang="en-US" dirty="0"/>
              <a:t> 난이도의 치료 컨텐츠를 처방</a:t>
            </a:r>
            <a:endParaRPr kumimoji="1" lang="en-US" altLang="ko-KR" dirty="0"/>
          </a:p>
          <a:p>
            <a:r>
              <a:rPr kumimoji="1" lang="ko-KR" altLang="en-US" dirty="0"/>
              <a:t>환자 맞춤형 처방</a:t>
            </a:r>
            <a:endParaRPr kumimoji="1" lang="ko-Kore-US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923CD5-5DD0-54BD-93C5-8B89C3A0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542" y="2870872"/>
            <a:ext cx="1890367" cy="23968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9C77E5-4487-8360-CB5C-42C5F990A0D4}"/>
              </a:ext>
            </a:extLst>
          </p:cNvPr>
          <p:cNvCxnSpPr>
            <a:cxnSpLocks/>
          </p:cNvCxnSpPr>
          <p:nvPr/>
        </p:nvCxnSpPr>
        <p:spPr>
          <a:xfrm>
            <a:off x="5418883" y="3987513"/>
            <a:ext cx="1433530" cy="0"/>
          </a:xfrm>
          <a:prstGeom prst="straightConnector1">
            <a:avLst/>
          </a:prstGeom>
          <a:ln w="66675">
            <a:solidFill>
              <a:srgbClr val="5445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3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(DTx)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필수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F43A6-4C9D-0F8F-31F2-30CE2D4BC264}"/>
              </a:ext>
            </a:extLst>
          </p:cNvPr>
          <p:cNvSpPr txBox="1"/>
          <p:nvPr/>
        </p:nvSpPr>
        <p:spPr>
          <a:xfrm>
            <a:off x="5280992" y="6187865"/>
            <a:ext cx="5269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/>
              <a:t>from </a:t>
            </a:r>
            <a:r>
              <a:rPr kumimoji="1" lang="ko-KR" altLang="en-US" sz="1050" dirty="0"/>
              <a:t>혁신의료기술의 요양급여 여부 평가 가이드라인</a:t>
            </a:r>
            <a:r>
              <a:rPr kumimoji="1" lang="en-US" altLang="ko-KR" sz="1050" dirty="0"/>
              <a:t>(</a:t>
            </a:r>
            <a:r>
              <a:rPr kumimoji="1" lang="ko-KR" altLang="en-US" sz="1050" dirty="0"/>
              <a:t>인공지능 기반 혁신의료기술</a:t>
            </a:r>
            <a:r>
              <a:rPr kumimoji="1" lang="en-US" altLang="ko-KR" sz="1050" dirty="0"/>
              <a:t>).</a:t>
            </a:r>
            <a:r>
              <a:rPr kumimoji="1" lang="en-US" altLang="ko-Kore-US" sz="1050" dirty="0"/>
              <a:t>pdf</a:t>
            </a:r>
            <a:endParaRPr kumimoji="1" lang="ko-Kore-US" altLang="en-US" sz="105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858075-43C1-DC34-DB33-EB60FAA7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85" y="1998800"/>
            <a:ext cx="7801380" cy="33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6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124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로완과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소개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8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60F70A-E36F-4595-BC22-3DAC36CD1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6048" y="2849697"/>
            <a:ext cx="2042799" cy="862051"/>
          </a:xfrm>
          <a:prstGeom prst="rect">
            <a:avLst/>
          </a:prstGeom>
        </p:spPr>
      </p:pic>
      <p:sp>
        <p:nvSpPr>
          <p:cNvPr id="5" name="Shape 2701">
            <a:extLst>
              <a:ext uri="{FF2B5EF4-FFF2-40B4-BE49-F238E27FC236}">
                <a16:creationId xmlns:a16="http://schemas.microsoft.com/office/drawing/2014/main" id="{D6BA4FC4-AD79-494E-87FC-4F19ED07CC2E}"/>
              </a:ext>
            </a:extLst>
          </p:cNvPr>
          <p:cNvSpPr/>
          <p:nvPr/>
        </p:nvSpPr>
        <p:spPr>
          <a:xfrm>
            <a:off x="403818" y="1323341"/>
            <a:ext cx="10356112" cy="1453475"/>
          </a:xfrm>
          <a:prstGeom prst="rect">
            <a:avLst/>
          </a:prstGeom>
          <a:ln w="12700">
            <a:miter/>
          </a:ln>
        </p:spPr>
        <p:txBody>
          <a:bodyPr wrap="square" lIns="0" tIns="0" rIns="0" bIns="0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30000"/>
              </a:lnSpc>
              <a:defRPr sz="1800"/>
            </a:pP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WORLDWIDE </a:t>
            </a:r>
            <a:r>
              <a:rPr lang="en" altLang="ko-KR" b="1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FINGERS</a:t>
            </a:r>
            <a:endParaRPr lang="en-US" altLang="ko-KR" sz="1400" b="1" dirty="0">
              <a:solidFill>
                <a:schemeClr val="accent5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lvl="0">
              <a:lnSpc>
                <a:spcPct val="130000"/>
              </a:lnSpc>
              <a:defRPr sz="1800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년간 핀란드 지역사회 고위험군 노인들을 대상으로 인지자극훈련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운동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영양관리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혈관질환 위험요소관리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등의 다중 영역에 대한 중재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(Intervention)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를 시행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  <a:p>
            <a:pPr lvl="0">
              <a:lnSpc>
                <a:spcPct val="130000"/>
              </a:lnSpc>
              <a:defRPr sz="1800"/>
            </a:pP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치매 예방효과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(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다중 영역 중재군에서 인지기능이 유의하게 개선됨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를 확인한 연구로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 2017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년 </a:t>
            </a:r>
            <a:r>
              <a:rPr lang="e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WWFINGER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네트워크의 발족과 더불어 세계치매예방의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표준연구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로서 자리매김 하였으며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Open Sans"/>
                <a:sym typeface="Open Sans"/>
              </a:rPr>
              <a:t>이를 한국형 디지털 인지중재 프로그램으로 개발함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Open Sans"/>
              <a:sym typeface="Open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91ACC6-6862-4AF5-BDE7-F21D1B59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3101" y="3083938"/>
            <a:ext cx="3463055" cy="3236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2E6166-8267-4416-8D5C-3D5301199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6696" y="3666035"/>
            <a:ext cx="4172721" cy="276881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F4E71E-5989-42DB-8ECF-61D1C7D01C07}"/>
              </a:ext>
            </a:extLst>
          </p:cNvPr>
          <p:cNvGraphicFramePr>
            <a:graphicFrameLocks noGrp="1"/>
          </p:cNvGraphicFramePr>
          <p:nvPr/>
        </p:nvGraphicFramePr>
        <p:xfrm>
          <a:off x="6498964" y="6269348"/>
          <a:ext cx="3894574" cy="370840"/>
        </p:xfrm>
        <a:graphic>
          <a:graphicData uri="http://schemas.openxmlformats.org/drawingml/2006/table">
            <a:tbl>
              <a:tblPr firstRow="1" bandRow="1"/>
              <a:tblGrid>
                <a:gridCol w="3894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defRPr/>
                      </a:pPr>
                      <a:r>
                        <a:rPr lang="en-US" altLang="ko-KR" sz="1200" b="0" i="1" dirty="0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&lt;Ngandu</a:t>
                      </a:r>
                      <a:r>
                        <a:rPr lang="en-US" altLang="ko-KR" sz="1200" b="0" i="1" baseline="0" dirty="0">
                          <a:solidFill>
                            <a:schemeClr val="tx1"/>
                          </a:solidFill>
                          <a:latin typeface="나눔스퀘어"/>
                          <a:ea typeface="나눔스퀘어"/>
                        </a:rPr>
                        <a:t> T, et al. Lancet 2015;385:2255–63&gt;</a:t>
                      </a:r>
                      <a:endParaRPr lang="ko-KR" altLang="en-US" sz="1200" b="0" i="1" dirty="0">
                        <a:solidFill>
                          <a:schemeClr val="tx1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BECE8C8-79A5-0D97-8FA8-DACD0F6CDC76}"/>
              </a:ext>
            </a:extLst>
          </p:cNvPr>
          <p:cNvSpPr txBox="1"/>
          <p:nvPr/>
        </p:nvSpPr>
        <p:spPr>
          <a:xfrm>
            <a:off x="403818" y="6498390"/>
            <a:ext cx="10182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2D2B2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(Finnish Geriatric Intervention Study to Prevent Cognitive Impairment and Disability)</a:t>
            </a:r>
            <a:endParaRPr lang="ko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0B5D56-639E-CAE0-4F49-861A713A67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2EDFF7-4FE9-4335-A44A-55A51EB5AE5F}" type="slidenum">
              <a:rPr lang="ko-KR" altLang="en-US">
                <a:latin typeface="NanumGothic" panose="020D0604000000000000" pitchFamily="34" charset="-127"/>
                <a:ea typeface="NanumGothic" panose="020D0604000000000000" pitchFamily="34" charset="-127"/>
              </a:rPr>
              <a:pPr/>
              <a:t>51</a:t>
            </a:fld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994F69D-9C30-73B6-F889-7885AD19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B1D3F-06D7-1B41-BF21-71D1B769E1C5}" type="slidenum">
              <a:rPr kumimoji="1" lang="ko-KR" altLang="en-US" smtClean="0">
                <a:latin typeface="NanumGothic" panose="020D0604000000000000" pitchFamily="34" charset="-127"/>
                <a:ea typeface="NanumGothic" panose="020D0604000000000000" pitchFamily="34" charset="-127"/>
              </a:rPr>
              <a:t>51</a:t>
            </a:fld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720B43-47F1-1D16-CA2F-13E2E8F00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2" y="1219231"/>
            <a:ext cx="11868150" cy="613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D94CFF-1099-C553-6A25-06107C3136F2}"/>
              </a:ext>
            </a:extLst>
          </p:cNvPr>
          <p:cNvSpPr txBox="1"/>
          <p:nvPr/>
        </p:nvSpPr>
        <p:spPr>
          <a:xfrm>
            <a:off x="183271" y="631504"/>
            <a:ext cx="9910502" cy="3154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>
                <a:solidFill>
                  <a:srgbClr val="42238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전세계 다중영역중재 </a:t>
            </a:r>
            <a:r>
              <a:rPr lang="en-US" altLang="ko-KR" sz="2000" b="1" dirty="0">
                <a:solidFill>
                  <a:srgbClr val="42238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(Multi-domain Intervention) </a:t>
            </a:r>
            <a:r>
              <a:rPr lang="ko-KR" altLang="en-US" sz="2000" b="1" dirty="0">
                <a:solidFill>
                  <a:srgbClr val="42238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기준 기반 </a:t>
            </a:r>
            <a:r>
              <a:rPr lang="en-US" altLang="ko-KR" sz="2000" b="1" dirty="0">
                <a:solidFill>
                  <a:srgbClr val="42238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DTx </a:t>
            </a:r>
            <a:r>
              <a:rPr lang="ko-KR" altLang="en-US" sz="2000" b="1" dirty="0">
                <a:solidFill>
                  <a:srgbClr val="42238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528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40CD50-EDCE-2C8B-6D46-0CEA53D18DCA}"/>
              </a:ext>
            </a:extLst>
          </p:cNvPr>
          <p:cNvSpPr txBox="1"/>
          <p:nvPr/>
        </p:nvSpPr>
        <p:spPr>
          <a:xfrm>
            <a:off x="3855805" y="757115"/>
            <a:ext cx="448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SUPERBRAIN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E0FCC-5BBD-B19A-8FDE-CDB255620C0D}"/>
              </a:ext>
            </a:extLst>
          </p:cNvPr>
          <p:cNvSpPr txBox="1"/>
          <p:nvPr/>
        </p:nvSpPr>
        <p:spPr>
          <a:xfrm>
            <a:off x="2991945" y="1304714"/>
            <a:ext cx="6208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로완의 슈퍼브레인은 대규모</a:t>
            </a:r>
            <a:r>
              <a:rPr lang="en-US" altLang="ko-KR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, 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다기관 임상을 통해 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인지능력 개선의 효과 입증</a:t>
            </a: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F8B24403-5F0B-519B-CCC2-D78E122DA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464" y="4666918"/>
            <a:ext cx="144768" cy="237173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D00C0326-0760-B04C-03AB-7BE3C293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3593" y="4666918"/>
            <a:ext cx="144768" cy="237173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D3F33B-3BEC-6A5D-0411-5132FE06A793}"/>
              </a:ext>
            </a:extLst>
          </p:cNvPr>
          <p:cNvGrpSpPr/>
          <p:nvPr/>
        </p:nvGrpSpPr>
        <p:grpSpPr>
          <a:xfrm>
            <a:off x="525762" y="3975504"/>
            <a:ext cx="3330043" cy="1620000"/>
            <a:chOff x="525762" y="3799318"/>
            <a:chExt cx="3330043" cy="1620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5FA28B-6702-1B2B-F329-F265B9B128A7}"/>
                </a:ext>
              </a:extLst>
            </p:cNvPr>
            <p:cNvSpPr/>
            <p:nvPr/>
          </p:nvSpPr>
          <p:spPr>
            <a:xfrm>
              <a:off x="525762" y="3799318"/>
              <a:ext cx="3330043" cy="1620000"/>
            </a:xfrm>
            <a:prstGeom prst="rect">
              <a:avLst/>
            </a:prstGeom>
            <a:solidFill>
              <a:srgbClr val="EFEF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A9CC2A-F26E-EE4D-976B-E481D04BB8E8}"/>
                </a:ext>
              </a:extLst>
            </p:cNvPr>
            <p:cNvSpPr/>
            <p:nvPr/>
          </p:nvSpPr>
          <p:spPr>
            <a:xfrm>
              <a:off x="642291" y="4152209"/>
              <a:ext cx="3096986" cy="515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00"/>
                </a:spcAft>
              </a:pPr>
              <a:r>
                <a:rPr kumimoji="0" lang="ko-KR" altLang="en-US" sz="1100" b="1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accent1"/>
                  </a:solidFill>
                  <a:effectLst/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기관형 및 재가형</a:t>
              </a:r>
            </a:p>
            <a:p>
              <a:pPr algn="ctr">
                <a:spcAft>
                  <a:spcPts val="200"/>
                </a:spcAft>
              </a:pPr>
              <a:r>
                <a:rPr kumimoji="0" lang="ko-KR" altLang="en-US" sz="11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한국형 치매예방의 프로그램 개발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60CC5A9-2F2D-2C5E-C64B-00C04503E7A4}"/>
                </a:ext>
              </a:extLst>
            </p:cNvPr>
            <p:cNvGrpSpPr/>
            <p:nvPr/>
          </p:nvGrpSpPr>
          <p:grpSpPr>
            <a:xfrm>
              <a:off x="642290" y="4721205"/>
              <a:ext cx="3096986" cy="287228"/>
              <a:chOff x="642290" y="4442002"/>
              <a:chExt cx="3096986" cy="28722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A893D4B-9325-694C-09B0-DD673A04D83E}"/>
                  </a:ext>
                </a:extLst>
              </p:cNvPr>
              <p:cNvSpPr/>
              <p:nvPr/>
            </p:nvSpPr>
            <p:spPr>
              <a:xfrm>
                <a:off x="642290" y="4442002"/>
                <a:ext cx="1512000" cy="28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1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혈관질환 예방관리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B61A7C2-864E-3406-5A05-0F0FB1169DE7}"/>
                  </a:ext>
                </a:extLst>
              </p:cNvPr>
              <p:cNvSpPr/>
              <p:nvPr/>
            </p:nvSpPr>
            <p:spPr>
              <a:xfrm>
                <a:off x="2227276" y="4442002"/>
                <a:ext cx="1512000" cy="28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1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인지훈련 사회활동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0977A83-B86D-8E4B-F514-1F1918531D6C}"/>
                </a:ext>
              </a:extLst>
            </p:cNvPr>
            <p:cNvGrpSpPr/>
            <p:nvPr/>
          </p:nvGrpSpPr>
          <p:grpSpPr>
            <a:xfrm>
              <a:off x="642291" y="5065335"/>
              <a:ext cx="3096986" cy="287228"/>
              <a:chOff x="642290" y="4782188"/>
              <a:chExt cx="3228479" cy="287228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FB280AD7-26C0-E1AA-CC0A-FD99A98E9A06}"/>
                  </a:ext>
                </a:extLst>
              </p:cNvPr>
              <p:cNvSpPr/>
              <p:nvPr/>
            </p:nvSpPr>
            <p:spPr>
              <a:xfrm>
                <a:off x="642290" y="4782188"/>
                <a:ext cx="1018870" cy="28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1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운동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C9AD87C-AFF2-A970-0E26-0401907156E4}"/>
                  </a:ext>
                </a:extLst>
              </p:cNvPr>
              <p:cNvSpPr/>
              <p:nvPr/>
            </p:nvSpPr>
            <p:spPr>
              <a:xfrm>
                <a:off x="1747095" y="4782188"/>
                <a:ext cx="1018870" cy="28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1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영양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317E0E9-E3D4-C4AE-45A2-3EAE8DDFC8D7}"/>
                  </a:ext>
                </a:extLst>
              </p:cNvPr>
              <p:cNvSpPr/>
              <p:nvPr/>
            </p:nvSpPr>
            <p:spPr>
              <a:xfrm>
                <a:off x="2851899" y="4782188"/>
                <a:ext cx="1018870" cy="28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1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동기강화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17B87E-F7C3-8673-40B9-928AC32DF751}"/>
                </a:ext>
              </a:extLst>
            </p:cNvPr>
            <p:cNvSpPr txBox="1"/>
            <p:nvPr/>
          </p:nvSpPr>
          <p:spPr>
            <a:xfrm>
              <a:off x="1748823" y="3861561"/>
              <a:ext cx="8839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1200" b="0" i="0" u="none" strike="noStrike" kern="1200" cap="none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</a:rPr>
                <a:t>1</a:t>
              </a:r>
              <a:r>
                <a:rPr kumimoji="0" lang="ko-KR" altLang="en-US" sz="1200" b="0" i="0" u="none" strike="noStrike" kern="1200" cap="none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</a:rPr>
                <a:t>차년도</a:t>
              </a:r>
              <a:endParaRPr lang="ko-KR" altLang="en-US" sz="20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33C9CF8-8E5D-82E9-DA5D-D8E648D5056B}"/>
              </a:ext>
            </a:extLst>
          </p:cNvPr>
          <p:cNvGrpSpPr/>
          <p:nvPr/>
        </p:nvGrpSpPr>
        <p:grpSpPr>
          <a:xfrm>
            <a:off x="4435891" y="3975504"/>
            <a:ext cx="3330043" cy="1620000"/>
            <a:chOff x="4435891" y="3799318"/>
            <a:chExt cx="3330043" cy="16200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67518F-F917-229F-CA42-F9DF56A22194}"/>
                </a:ext>
              </a:extLst>
            </p:cNvPr>
            <p:cNvSpPr/>
            <p:nvPr/>
          </p:nvSpPr>
          <p:spPr>
            <a:xfrm>
              <a:off x="4435891" y="3799318"/>
              <a:ext cx="3330043" cy="1620000"/>
            </a:xfrm>
            <a:prstGeom prst="rect">
              <a:avLst/>
            </a:prstGeom>
            <a:solidFill>
              <a:srgbClr val="CFCF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6AAA572-00C8-63CD-95A8-8ACF542E5A8B}"/>
                </a:ext>
              </a:extLst>
            </p:cNvPr>
            <p:cNvSpPr/>
            <p:nvPr/>
          </p:nvSpPr>
          <p:spPr>
            <a:xfrm>
              <a:off x="4547507" y="4152319"/>
              <a:ext cx="3096986" cy="1198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>
                <a:spcAft>
                  <a:spcPts val="200"/>
                </a:spcAft>
              </a:pPr>
              <a:r>
                <a:rPr kumimoji="0" lang="ko-KR" altLang="en-US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0000600000000000000" pitchFamily="2" charset="-127"/>
                </a:rPr>
                <a:t>노인대상 </a:t>
              </a:r>
              <a:r>
                <a:rPr kumimoji="0" lang="en-US" altLang="ko-KR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0000600000000000000" pitchFamily="2" charset="-127"/>
                </a:rPr>
                <a:t>Pilot Test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6D87062-21F0-899C-B28A-8CF05541B9DA}"/>
                </a:ext>
              </a:extLst>
            </p:cNvPr>
            <p:cNvSpPr/>
            <p:nvPr/>
          </p:nvSpPr>
          <p:spPr>
            <a:xfrm>
              <a:off x="5277326" y="4945380"/>
              <a:ext cx="1637348" cy="31051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rgbClr val="6D00AA"/>
                  </a:solidFill>
                  <a:effectLst/>
                  <a:uLnTx/>
                  <a:uFillTx/>
                  <a:latin typeface="+mj-lt"/>
                  <a:ea typeface="KoPub돋움체 Medium" panose="00000600000000000000" pitchFamily="2" charset="-127"/>
                  <a:cs typeface="+mn-cs"/>
                </a:rPr>
                <a:t>Feasibility RCT</a:t>
              </a:r>
            </a:p>
          </p:txBody>
        </p:sp>
        <p:pic>
          <p:nvPicPr>
            <p:cNvPr id="42" name="그림 4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D227F38-471F-D7FA-C0BA-16D5ECB2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000" y="4254840"/>
              <a:ext cx="360000" cy="3600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72CDB9-D841-BCDA-A0DF-45AB27DD2C02}"/>
                </a:ext>
              </a:extLst>
            </p:cNvPr>
            <p:cNvSpPr txBox="1"/>
            <p:nvPr/>
          </p:nvSpPr>
          <p:spPr>
            <a:xfrm>
              <a:off x="5654040" y="3862719"/>
              <a:ext cx="8839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1200" b="0" i="0" u="none" strike="noStrike" kern="1200" cap="none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</a:rPr>
                <a:t>2</a:t>
              </a:r>
              <a:r>
                <a:rPr kumimoji="0" lang="ko-KR" altLang="en-US" sz="1200" b="0" i="0" u="none" strike="noStrike" kern="1200" cap="none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</a:rPr>
                <a:t>차년도</a:t>
              </a:r>
              <a:endParaRPr lang="ko-KR" altLang="en-US" sz="2000" dirty="0"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48CE5A-49A2-0B6E-63BC-EE38D6E6D7D5}"/>
              </a:ext>
            </a:extLst>
          </p:cNvPr>
          <p:cNvGrpSpPr/>
          <p:nvPr/>
        </p:nvGrpSpPr>
        <p:grpSpPr>
          <a:xfrm>
            <a:off x="8346019" y="3975504"/>
            <a:ext cx="3330043" cy="1620000"/>
            <a:chOff x="8346019" y="3799318"/>
            <a:chExt cx="3330043" cy="1620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4968303-CDF4-1724-DCC3-B1A7E1DA3A50}"/>
                </a:ext>
              </a:extLst>
            </p:cNvPr>
            <p:cNvSpPr/>
            <p:nvPr/>
          </p:nvSpPr>
          <p:spPr>
            <a:xfrm>
              <a:off x="8346019" y="3799318"/>
              <a:ext cx="3330043" cy="1620000"/>
            </a:xfrm>
            <a:prstGeom prst="rect">
              <a:avLst/>
            </a:prstGeom>
            <a:solidFill>
              <a:srgbClr val="5C5196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98FFA8-0471-D955-2D45-707B5D125642}"/>
                </a:ext>
              </a:extLst>
            </p:cNvPr>
            <p:cNvSpPr/>
            <p:nvPr/>
          </p:nvSpPr>
          <p:spPr>
            <a:xfrm>
              <a:off x="8462547" y="4148053"/>
              <a:ext cx="3096986" cy="27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0000600000000000000" pitchFamily="2" charset="-127"/>
                </a:rPr>
                <a:t>개발 프로그램 현실적용가능성 증명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13F6C4-5A56-71C5-F8DC-E85204A6C157}"/>
                </a:ext>
              </a:extLst>
            </p:cNvPr>
            <p:cNvSpPr/>
            <p:nvPr/>
          </p:nvSpPr>
          <p:spPr>
            <a:xfrm>
              <a:off x="8462547" y="4459117"/>
              <a:ext cx="3096986" cy="27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0000600000000000000" pitchFamily="2" charset="-127"/>
                </a:rPr>
                <a:t>개발 프로그램 효과적인 확산모델 제시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580317A-B384-1280-8D97-21CB32436E6C}"/>
                </a:ext>
              </a:extLst>
            </p:cNvPr>
            <p:cNvSpPr/>
            <p:nvPr/>
          </p:nvSpPr>
          <p:spPr>
            <a:xfrm>
              <a:off x="8462547" y="4770181"/>
              <a:ext cx="3096986" cy="27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0000600000000000000" pitchFamily="2" charset="-127"/>
                </a:rPr>
                <a:t>후속 </a:t>
              </a:r>
              <a:r>
                <a:rPr kumimoji="0" lang="en-US" altLang="ko-KR" sz="11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0000600000000000000" pitchFamily="2" charset="-127"/>
                </a:rPr>
                <a:t>RCT </a:t>
              </a:r>
              <a:r>
                <a:rPr kumimoji="0" lang="ko-KR" altLang="en-US" sz="11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0000600000000000000" pitchFamily="2" charset="-127"/>
                </a:rPr>
                <a:t>프로토콜 제시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8884B4D-75F1-B88E-0AA6-B80ABB63D97C}"/>
                </a:ext>
              </a:extLst>
            </p:cNvPr>
            <p:cNvSpPr/>
            <p:nvPr/>
          </p:nvSpPr>
          <p:spPr>
            <a:xfrm>
              <a:off x="8462547" y="5081244"/>
              <a:ext cx="3096986" cy="27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ea typeface="KoPub돋움체 Medium" panose="00000600000000000000" pitchFamily="2" charset="-127"/>
                </a:rPr>
                <a:t>치매예방 프로그램 정보시스템 구축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8074EA-AD95-098A-7B73-4F0687A0D7B9}"/>
                </a:ext>
              </a:extLst>
            </p:cNvPr>
            <p:cNvSpPr txBox="1"/>
            <p:nvPr/>
          </p:nvSpPr>
          <p:spPr>
            <a:xfrm>
              <a:off x="9569080" y="3856348"/>
              <a:ext cx="8839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altLang="ko-KR" sz="1200" b="0" i="0" u="none" strike="noStrike" kern="1200" cap="none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</a:rPr>
                <a:t>3</a:t>
              </a:r>
              <a:r>
                <a:rPr kumimoji="0" lang="ko-KR" altLang="en-US" sz="1200" b="0" i="0" u="none" strike="noStrike" kern="1200" cap="none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</a:rPr>
                <a:t>차년도</a:t>
              </a:r>
              <a:endParaRPr lang="ko-KR" altLang="en-US" sz="2000" dirty="0">
                <a:solidFill>
                  <a:schemeClr val="bg1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AD9AB4A-5BA7-8B15-E61E-97318AC52D6C}"/>
              </a:ext>
            </a:extLst>
          </p:cNvPr>
          <p:cNvSpPr txBox="1"/>
          <p:nvPr/>
        </p:nvSpPr>
        <p:spPr>
          <a:xfrm>
            <a:off x="521954" y="6407365"/>
            <a:ext cx="762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</a:rPr>
              <a:t>“SUPERBRAIN” </a:t>
            </a:r>
            <a:r>
              <a:rPr lang="en-US" altLang="ko-KR" sz="10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: The SoUth Korean study to PrEvent cognitive impaiRment and protect BRAIN health through lifestyle intervention in at-risk elderly people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42D35CC-2E60-6C71-04A8-B7AFE0D93AAD}"/>
              </a:ext>
            </a:extLst>
          </p:cNvPr>
          <p:cNvGrpSpPr/>
          <p:nvPr/>
        </p:nvGrpSpPr>
        <p:grpSpPr>
          <a:xfrm>
            <a:off x="521954" y="5713312"/>
            <a:ext cx="11148090" cy="684000"/>
            <a:chOff x="521954" y="5668451"/>
            <a:chExt cx="11148090" cy="68400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7C4D336-DDD8-6FC6-B43D-6637DD5A7EAD}"/>
                </a:ext>
              </a:extLst>
            </p:cNvPr>
            <p:cNvGrpSpPr/>
            <p:nvPr/>
          </p:nvGrpSpPr>
          <p:grpSpPr>
            <a:xfrm>
              <a:off x="2154289" y="5871372"/>
              <a:ext cx="154571" cy="278159"/>
              <a:chOff x="2154289" y="6126480"/>
              <a:chExt cx="154571" cy="238408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0FB6D4F-EFA6-7F80-32CF-F3B4BF9372C2}"/>
                  </a:ext>
                </a:extLst>
              </p:cNvPr>
              <p:cNvSpPr/>
              <p:nvPr/>
            </p:nvSpPr>
            <p:spPr>
              <a:xfrm>
                <a:off x="2154289" y="6126480"/>
                <a:ext cx="154571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436C8FE-E445-B4A8-6A1B-D37C61890A92}"/>
                  </a:ext>
                </a:extLst>
              </p:cNvPr>
              <p:cNvSpPr/>
              <p:nvPr/>
            </p:nvSpPr>
            <p:spPr>
              <a:xfrm>
                <a:off x="2154289" y="6319169"/>
                <a:ext cx="154571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dirty="0"/>
              </a:p>
            </p:txBody>
          </p:sp>
        </p:grp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9C52D647-3659-AE6F-404A-25DC2393C975}"/>
                </a:ext>
              </a:extLst>
            </p:cNvPr>
            <p:cNvSpPr/>
            <p:nvPr/>
          </p:nvSpPr>
          <p:spPr>
            <a:xfrm>
              <a:off x="2308860" y="5668451"/>
              <a:ext cx="9361184" cy="684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2021</a:t>
              </a:r>
              <a:r>
                <a:rPr kumimoji="0" lang="ko-KR" altLang="en-US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년 </a:t>
              </a:r>
              <a:r>
                <a:rPr kumimoji="0" lang="en-US" altLang="ko-KR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4</a:t>
              </a:r>
              <a:r>
                <a:rPr kumimoji="0" lang="ko-KR" altLang="en-US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월부터 </a:t>
              </a:r>
              <a:r>
                <a:rPr kumimoji="0" lang="ko-KR" altLang="en-US" sz="1500" b="1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accent1"/>
                  </a:solidFill>
                  <a:effectLst/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‘한국형 비대면 치매예방을 위한 다중영역중재 프로그램의 고도화와 유효성 검증연구’</a:t>
              </a:r>
              <a:r>
                <a:rPr kumimoji="0" lang="ko-KR" altLang="en-US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로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총 </a:t>
              </a:r>
              <a:r>
                <a:rPr kumimoji="0" lang="en-US" altLang="ko-KR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14</a:t>
              </a:r>
              <a:r>
                <a:rPr kumimoji="0" lang="ko-KR" altLang="en-US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개 기관이 참여하고 </a:t>
              </a:r>
              <a:r>
                <a:rPr kumimoji="0" lang="en-US" altLang="ko-KR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300</a:t>
              </a:r>
              <a:r>
                <a:rPr kumimoji="0" lang="ko-KR" altLang="en-US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명을 대상으로 하는 </a:t>
              </a:r>
              <a:r>
                <a:rPr kumimoji="0" lang="en-US" altLang="ko-KR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2</a:t>
              </a:r>
              <a:r>
                <a:rPr kumimoji="0" lang="ko-KR" altLang="en-US" sz="15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차 임상 진행중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7D585DD-64A4-377A-0562-060AC4CFD2A7}"/>
                </a:ext>
              </a:extLst>
            </p:cNvPr>
            <p:cNvGrpSpPr/>
            <p:nvPr/>
          </p:nvGrpSpPr>
          <p:grpSpPr>
            <a:xfrm>
              <a:off x="521954" y="5668451"/>
              <a:ext cx="1632335" cy="684000"/>
              <a:chOff x="521954" y="5668451"/>
              <a:chExt cx="1632335" cy="684000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5723A5EF-D347-204B-9596-F6B34293A65D}"/>
                  </a:ext>
                </a:extLst>
              </p:cNvPr>
              <p:cNvSpPr/>
              <p:nvPr/>
            </p:nvSpPr>
            <p:spPr>
              <a:xfrm>
                <a:off x="521954" y="5668451"/>
                <a:ext cx="1632335" cy="684000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공체 Medium" panose="00000600000000000000" pitchFamily="2" charset="-127"/>
                    <a:ea typeface="공체 Medium" panose="00000600000000000000" pitchFamily="2" charset="-127"/>
                    <a:cs typeface="+mn-cs"/>
                  </a:rPr>
                  <a:t>2</a:t>
                </a:r>
                <a:r>
                  <a:rPr kumimoji="0" lang="ko-KR" altLang="en-US" sz="18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공체 Medium" panose="00000600000000000000" pitchFamily="2" charset="-127"/>
                    <a:ea typeface="공체 Medium" panose="00000600000000000000" pitchFamily="2" charset="-127"/>
                    <a:cs typeface="+mn-cs"/>
                  </a:rPr>
                  <a:t>차 임상</a:t>
                </a:r>
                <a:endParaRPr kumimoji="0" lang="ko-KR" altLang="en-US" sz="18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accent5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endParaRPr>
              </a:p>
            </p:txBody>
          </p:sp>
          <p:sp>
            <p:nvSpPr>
              <p:cNvPr id="4" name="직각 삼각형 3">
                <a:extLst>
                  <a:ext uri="{FF2B5EF4-FFF2-40B4-BE49-F238E27FC236}">
                    <a16:creationId xmlns:a16="http://schemas.microsoft.com/office/drawing/2014/main" id="{CB31AC18-AA8B-EF66-9D3A-9693FC314CDE}"/>
                  </a:ext>
                </a:extLst>
              </p:cNvPr>
              <p:cNvSpPr/>
              <p:nvPr/>
            </p:nvSpPr>
            <p:spPr>
              <a:xfrm rot="5400000">
                <a:off x="570854" y="5715665"/>
                <a:ext cx="108438" cy="108438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186438D-5C00-900B-81A7-2DD8DF37981A}"/>
              </a:ext>
            </a:extLst>
          </p:cNvPr>
          <p:cNvGrpSpPr/>
          <p:nvPr/>
        </p:nvGrpSpPr>
        <p:grpSpPr>
          <a:xfrm>
            <a:off x="525761" y="1888807"/>
            <a:ext cx="11150301" cy="334825"/>
            <a:chOff x="525761" y="1888807"/>
            <a:chExt cx="11150301" cy="33482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6F30BC-C6A6-BB22-7193-70E2FFCB5162}"/>
                </a:ext>
              </a:extLst>
            </p:cNvPr>
            <p:cNvSpPr/>
            <p:nvPr/>
          </p:nvSpPr>
          <p:spPr>
            <a:xfrm>
              <a:off x="2154289" y="1888808"/>
              <a:ext cx="9521773" cy="3348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한국형 치매예방 다중영역 중재프로그램의 적용가능성과 유효성을 조사하는 무작위 대조연구*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48757BB-BB5D-9416-EC07-92333EC1569A}"/>
                </a:ext>
              </a:extLst>
            </p:cNvPr>
            <p:cNvCxnSpPr/>
            <p:nvPr/>
          </p:nvCxnSpPr>
          <p:spPr>
            <a:xfrm>
              <a:off x="546635" y="1888808"/>
              <a:ext cx="129994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3FB4A5-810C-2F53-FA7E-BA30D67603B7}"/>
                </a:ext>
              </a:extLst>
            </p:cNvPr>
            <p:cNvSpPr/>
            <p:nvPr/>
          </p:nvSpPr>
          <p:spPr>
            <a:xfrm>
              <a:off x="525761" y="1888807"/>
              <a:ext cx="45719" cy="25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2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F5D98F-0664-79D1-1557-BB0516CA5AD3}"/>
                </a:ext>
              </a:extLst>
            </p:cNvPr>
            <p:cNvSpPr txBox="1"/>
            <p:nvPr/>
          </p:nvSpPr>
          <p:spPr>
            <a:xfrm>
              <a:off x="599214" y="1890454"/>
              <a:ext cx="9144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srgbClr val="6D00AA"/>
                  </a:solidFill>
                  <a:effectLst/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연구의 명칭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5DD8578-2410-CC35-90E6-39762AAFE226}"/>
              </a:ext>
            </a:extLst>
          </p:cNvPr>
          <p:cNvGrpSpPr/>
          <p:nvPr/>
        </p:nvGrpSpPr>
        <p:grpSpPr>
          <a:xfrm>
            <a:off x="520850" y="2297323"/>
            <a:ext cx="11150301" cy="334825"/>
            <a:chOff x="525761" y="1888807"/>
            <a:chExt cx="11150301" cy="33482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DB086A-6AE6-7AE2-4F48-A7E345B73021}"/>
                </a:ext>
              </a:extLst>
            </p:cNvPr>
            <p:cNvSpPr/>
            <p:nvPr/>
          </p:nvSpPr>
          <p:spPr>
            <a:xfrm>
              <a:off x="2154289" y="1888808"/>
              <a:ext cx="9521773" cy="3348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IRB 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승인일 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~ 2020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년 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12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월 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31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일 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환자모집 기간 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: 9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개월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)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A5D5E19-7201-78F4-3259-9F3E8E3C6F10}"/>
                </a:ext>
              </a:extLst>
            </p:cNvPr>
            <p:cNvCxnSpPr/>
            <p:nvPr/>
          </p:nvCxnSpPr>
          <p:spPr>
            <a:xfrm>
              <a:off x="546635" y="1888808"/>
              <a:ext cx="129994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D1C573F-D7D8-CAAC-FE1B-F6310B2BCFDA}"/>
                </a:ext>
              </a:extLst>
            </p:cNvPr>
            <p:cNvSpPr/>
            <p:nvPr/>
          </p:nvSpPr>
          <p:spPr>
            <a:xfrm>
              <a:off x="525761" y="1888807"/>
              <a:ext cx="45719" cy="25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2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DBC769-CFBD-A71D-740D-428044CB89B4}"/>
                </a:ext>
              </a:extLst>
            </p:cNvPr>
            <p:cNvSpPr txBox="1"/>
            <p:nvPr/>
          </p:nvSpPr>
          <p:spPr>
            <a:xfrm>
              <a:off x="599214" y="1890454"/>
              <a:ext cx="9144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srgbClr val="6D00AA"/>
                  </a:solidFill>
                  <a:effectLst/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연구 기간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FFD3F6D-8071-9B55-EA3E-BDC440092E17}"/>
              </a:ext>
            </a:extLst>
          </p:cNvPr>
          <p:cNvGrpSpPr/>
          <p:nvPr/>
        </p:nvGrpSpPr>
        <p:grpSpPr>
          <a:xfrm>
            <a:off x="520850" y="2705839"/>
            <a:ext cx="11150301" cy="334825"/>
            <a:chOff x="525761" y="1888807"/>
            <a:chExt cx="11150301" cy="33482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1E6B1DE-B91F-FAE4-8F6D-7CC714CA47B6}"/>
                </a:ext>
              </a:extLst>
            </p:cNvPr>
            <p:cNvSpPr/>
            <p:nvPr/>
          </p:nvSpPr>
          <p:spPr>
            <a:xfrm>
              <a:off x="2154289" y="1888808"/>
              <a:ext cx="9521773" cy="3348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150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명</a:t>
              </a:r>
              <a:endParaRPr kumimoji="0" lang="en-US" altLang="ko-KR" sz="1200" b="0" i="0" u="none" strike="noStrike" kern="1200" cap="none" spc="-20" normalizeH="0" noProof="0" dirty="0">
                <a:ln w="3175">
                  <a:solidFill>
                    <a:srgbClr val="6D00AA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Noto Sans SemCond"/>
                <a:ea typeface="KoPub돋움체 Light"/>
                <a:cs typeface="+mn-cs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F25792B4-E23C-84D0-C567-77D88F6B5825}"/>
                </a:ext>
              </a:extLst>
            </p:cNvPr>
            <p:cNvCxnSpPr/>
            <p:nvPr/>
          </p:nvCxnSpPr>
          <p:spPr>
            <a:xfrm>
              <a:off x="546635" y="1888808"/>
              <a:ext cx="129994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51535A-7AC0-92B7-C7FD-2DE7779A25C5}"/>
                </a:ext>
              </a:extLst>
            </p:cNvPr>
            <p:cNvSpPr/>
            <p:nvPr/>
          </p:nvSpPr>
          <p:spPr>
            <a:xfrm>
              <a:off x="525761" y="1888807"/>
              <a:ext cx="45719" cy="25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2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505BBBB-4541-520C-A231-C145FC709694}"/>
                </a:ext>
              </a:extLst>
            </p:cNvPr>
            <p:cNvSpPr txBox="1"/>
            <p:nvPr/>
          </p:nvSpPr>
          <p:spPr>
            <a:xfrm>
              <a:off x="599214" y="1890454"/>
              <a:ext cx="9144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srgbClr val="6D00AA"/>
                  </a:solidFill>
                  <a:effectLst/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임상 환자수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E04AD02-689A-41AA-4898-073AEA3E27E7}"/>
              </a:ext>
            </a:extLst>
          </p:cNvPr>
          <p:cNvGrpSpPr/>
          <p:nvPr/>
        </p:nvGrpSpPr>
        <p:grpSpPr>
          <a:xfrm>
            <a:off x="519743" y="3114355"/>
            <a:ext cx="11150301" cy="334825"/>
            <a:chOff x="525761" y="1888807"/>
            <a:chExt cx="11150301" cy="33482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A40D47E-2B3B-3882-7143-FA51BFADA0E5}"/>
                </a:ext>
              </a:extLst>
            </p:cNvPr>
            <p:cNvSpPr/>
            <p:nvPr/>
          </p:nvSpPr>
          <p:spPr>
            <a:xfrm>
              <a:off x="2154289" y="1888808"/>
              <a:ext cx="9521773" cy="3348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식단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운동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인지훈련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사회활동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혈관질환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동기강화 등의 다중영역으로 구성된 치매예방을 위한 프로그램의 노인 대상 현실 적용 가능성 조사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2F376F0-675A-260B-4D79-8989A24439C8}"/>
                </a:ext>
              </a:extLst>
            </p:cNvPr>
            <p:cNvCxnSpPr/>
            <p:nvPr/>
          </p:nvCxnSpPr>
          <p:spPr>
            <a:xfrm>
              <a:off x="546635" y="1888808"/>
              <a:ext cx="129994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38E4BA1-B9CA-A305-1E73-D082499872DE}"/>
                </a:ext>
              </a:extLst>
            </p:cNvPr>
            <p:cNvSpPr/>
            <p:nvPr/>
          </p:nvSpPr>
          <p:spPr>
            <a:xfrm>
              <a:off x="525761" y="1888807"/>
              <a:ext cx="45719" cy="25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2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D6EB89-17E5-DDDC-B53D-C649BCB23FDB}"/>
                </a:ext>
              </a:extLst>
            </p:cNvPr>
            <p:cNvSpPr txBox="1"/>
            <p:nvPr/>
          </p:nvSpPr>
          <p:spPr>
            <a:xfrm>
              <a:off x="599214" y="1890454"/>
              <a:ext cx="9144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srgbClr val="6D00AA"/>
                  </a:solidFill>
                  <a:effectLst/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최종 목적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2563F3F-28B5-A125-1BCF-7CCC271D4C2D}"/>
              </a:ext>
            </a:extLst>
          </p:cNvPr>
          <p:cNvGrpSpPr/>
          <p:nvPr/>
        </p:nvGrpSpPr>
        <p:grpSpPr>
          <a:xfrm>
            <a:off x="519743" y="3522872"/>
            <a:ext cx="11150301" cy="334825"/>
            <a:chOff x="525761" y="1888807"/>
            <a:chExt cx="11150301" cy="334825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FF22CA9-57C3-5D98-D88A-2500079CD4F2}"/>
                </a:ext>
              </a:extLst>
            </p:cNvPr>
            <p:cNvSpPr/>
            <p:nvPr/>
          </p:nvSpPr>
          <p:spPr>
            <a:xfrm>
              <a:off x="2154289" y="1888808"/>
              <a:ext cx="9521773" cy="3348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Retention rate 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재 참여율 및 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Compliance to the protocol 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순응도 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90% 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이상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, 2020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년 </a:t>
              </a:r>
              <a:r>
                <a:rPr kumimoji="0" lang="en-US" altLang="ko-KR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2</a:t>
              </a:r>
              <a:r>
                <a:rPr kumimoji="0" lang="ko-KR" altLang="en-US" sz="1200" b="0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Noto Sans SemCond"/>
                  <a:ea typeface="KoPub돋움체 Light"/>
                  <a:cs typeface="+mn-cs"/>
                </a:rPr>
                <a:t>월 보건복지부 결과보고</a:t>
              </a: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27FC1F6-EC9F-03BB-AA3D-EDF9FA1B73C9}"/>
                </a:ext>
              </a:extLst>
            </p:cNvPr>
            <p:cNvCxnSpPr/>
            <p:nvPr/>
          </p:nvCxnSpPr>
          <p:spPr>
            <a:xfrm>
              <a:off x="546635" y="1888808"/>
              <a:ext cx="129994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B3E43F5-2FDD-DA97-3607-1CED2D7D5663}"/>
                </a:ext>
              </a:extLst>
            </p:cNvPr>
            <p:cNvSpPr/>
            <p:nvPr/>
          </p:nvSpPr>
          <p:spPr>
            <a:xfrm>
              <a:off x="525761" y="1888807"/>
              <a:ext cx="45719" cy="25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2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AAD0643-4A0F-69B7-207E-C801EEFEDBC7}"/>
                </a:ext>
              </a:extLst>
            </p:cNvPr>
            <p:cNvSpPr txBox="1"/>
            <p:nvPr/>
          </p:nvSpPr>
          <p:spPr>
            <a:xfrm>
              <a:off x="599214" y="1890454"/>
              <a:ext cx="9144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-20" normalizeH="0" noProof="0" dirty="0">
                  <a:ln w="3175">
                    <a:solidFill>
                      <a:srgbClr val="6D00AA">
                        <a:alpha val="0"/>
                      </a:srgbClr>
                    </a:solidFill>
                  </a:ln>
                  <a:solidFill>
                    <a:srgbClr val="6D00AA"/>
                  </a:solidFill>
                  <a:effectLst/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임상 결과</a:t>
              </a: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263C14F-EEDD-9659-D780-31829CB9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fld id="{67FC046D-16BE-491F-A394-2EAF9D2EA026}" type="slidenum">
              <a:rPr lang="en-US" altLang="ko-KR" smtClean="0"/>
              <a:pPr/>
              <a:t>52</a:t>
            </a:fld>
            <a:r>
              <a:rPr lang="en-US" altLang="ko-KR" dirty="0"/>
              <a:t>  -</a:t>
            </a:r>
          </a:p>
        </p:txBody>
      </p:sp>
    </p:spTree>
    <p:extLst>
      <p:ext uri="{BB962C8B-B14F-4D97-AF65-F5344CB8AC3E}">
        <p14:creationId xmlns:p14="http://schemas.microsoft.com/office/powerpoint/2010/main" val="914532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44387A-E5AC-8F02-16A8-93E7BBD33F21}"/>
              </a:ext>
            </a:extLst>
          </p:cNvPr>
          <p:cNvSpPr txBox="1"/>
          <p:nvPr/>
        </p:nvSpPr>
        <p:spPr>
          <a:xfrm>
            <a:off x="3855805" y="757115"/>
            <a:ext cx="448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SUPERBRAIN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B6086-20D7-E148-3023-F25B97304C5E}"/>
              </a:ext>
            </a:extLst>
          </p:cNvPr>
          <p:cNvSpPr txBox="1"/>
          <p:nvPr/>
        </p:nvSpPr>
        <p:spPr>
          <a:xfrm>
            <a:off x="4333018" y="1304714"/>
            <a:ext cx="3525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임상결과 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‘현저한 인지능력 개선효과’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1FA40A-B2F2-F776-85C2-DFCA04A89F54}"/>
              </a:ext>
            </a:extLst>
          </p:cNvPr>
          <p:cNvSpPr/>
          <p:nvPr/>
        </p:nvSpPr>
        <p:spPr>
          <a:xfrm>
            <a:off x="0" y="4922520"/>
            <a:ext cx="12192000" cy="193548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1520AE-2F90-52B2-5CD5-740139E217A5}"/>
              </a:ext>
            </a:extLst>
          </p:cNvPr>
          <p:cNvGrpSpPr/>
          <p:nvPr/>
        </p:nvGrpSpPr>
        <p:grpSpPr>
          <a:xfrm>
            <a:off x="521954" y="1881187"/>
            <a:ext cx="11148090" cy="916327"/>
            <a:chOff x="521954" y="1881187"/>
            <a:chExt cx="11148090" cy="91632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8514EBA-F31C-4B08-B932-0AC6E6508F26}"/>
                </a:ext>
              </a:extLst>
            </p:cNvPr>
            <p:cNvGrpSpPr/>
            <p:nvPr/>
          </p:nvGrpSpPr>
          <p:grpSpPr>
            <a:xfrm>
              <a:off x="2552700" y="2200271"/>
              <a:ext cx="175260" cy="278159"/>
              <a:chOff x="2154289" y="6126480"/>
              <a:chExt cx="154571" cy="238408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5BB747-1F00-89BC-7FE5-C500DEB229C7}"/>
                  </a:ext>
                </a:extLst>
              </p:cNvPr>
              <p:cNvSpPr/>
              <p:nvPr/>
            </p:nvSpPr>
            <p:spPr>
              <a:xfrm>
                <a:off x="2154289" y="6126480"/>
                <a:ext cx="154571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dirty="0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7A8BE48-F0D2-E741-4656-B344C4E34BFE}"/>
                  </a:ext>
                </a:extLst>
              </p:cNvPr>
              <p:cNvSpPr/>
              <p:nvPr/>
            </p:nvSpPr>
            <p:spPr>
              <a:xfrm>
                <a:off x="2154289" y="6319169"/>
                <a:ext cx="154571" cy="4571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200"/>
                  </a:spcAft>
                </a:pPr>
                <a:endParaRPr lang="ko-KR" altLang="en-US" dirty="0"/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CED6AEE-3422-068B-66F8-7D83B73AB657}"/>
                </a:ext>
              </a:extLst>
            </p:cNvPr>
            <p:cNvSpPr/>
            <p:nvPr/>
          </p:nvSpPr>
          <p:spPr>
            <a:xfrm>
              <a:off x="2727960" y="1881187"/>
              <a:ext cx="8942084" cy="91632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치매 위험인자</a:t>
              </a:r>
              <a:r>
                <a:rPr kumimoji="0" lang="en-US" altLang="ko-KR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*</a:t>
              </a:r>
              <a:r>
                <a:rPr kumimoji="0" lang="ko-KR" altLang="en-US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를 </a:t>
              </a:r>
              <a:r>
                <a:rPr kumimoji="0" lang="en-US" altLang="ko-KR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1</a:t>
              </a:r>
              <a:r>
                <a:rPr kumimoji="0" lang="ko-KR" altLang="en-US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개 이상 보유하고 있고 독립적인 일상생활이 가능한 </a:t>
              </a:r>
              <a:r>
                <a:rPr kumimoji="0" lang="en-US" altLang="ko-KR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60~79</a:t>
              </a:r>
              <a:r>
                <a:rPr kumimoji="0" lang="ko-KR" altLang="en-US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세 대상으로</a:t>
              </a:r>
              <a:r>
                <a:rPr kumimoji="0" lang="en-US" altLang="ko-KR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,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기관형 및 재가형의 다중 영역 프로그램을 </a:t>
              </a:r>
              <a:r>
                <a:rPr lang="en-US" altLang="ko-KR" sz="14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24</a:t>
              </a:r>
              <a:r>
                <a:rPr lang="ko-KR" altLang="en-US" sz="14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주간 진행하였습니다</a:t>
              </a:r>
              <a:r>
                <a:rPr lang="en-US" altLang="ko-KR" sz="14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*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치매위험인자 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: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고혈압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당뇨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고지혈증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비만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복부둘레 증가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대사증후군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흡연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교육연수 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9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년 미만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신체활동 저하</a:t>
              </a:r>
              <a:r>
                <a:rPr lang="en-US" altLang="ko-KR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, </a:t>
              </a:r>
              <a:r>
                <a:rPr lang="ko-KR" altLang="en-US" sz="11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+mn-ea"/>
                </a:rPr>
                <a:t>사회활동 감소</a:t>
              </a:r>
              <a:endParaRPr kumimoji="0" lang="ko-KR" altLang="en-US" sz="1100" b="0" i="0" u="none" strike="noStrike" kern="1200" cap="none" spc="-30" normalizeH="0" baseline="0" noProof="0" dirty="0">
                <a:ln w="3175">
                  <a:solidFill>
                    <a:srgbClr val="A5A5A5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46CF5CA-B958-0E43-1F4A-0C7B22919129}"/>
                </a:ext>
              </a:extLst>
            </p:cNvPr>
            <p:cNvGrpSpPr/>
            <p:nvPr/>
          </p:nvGrpSpPr>
          <p:grpSpPr>
            <a:xfrm>
              <a:off x="521954" y="1881187"/>
              <a:ext cx="2030746" cy="916326"/>
              <a:chOff x="521954" y="5668451"/>
              <a:chExt cx="2030746" cy="916326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7DCAE64-E0F1-29E7-DBA9-5C8D570F677F}"/>
                  </a:ext>
                </a:extLst>
              </p:cNvPr>
              <p:cNvSpPr/>
              <p:nvPr/>
            </p:nvSpPr>
            <p:spPr>
              <a:xfrm>
                <a:off x="521954" y="5668451"/>
                <a:ext cx="2030746" cy="916326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공체 Medium" panose="00000600000000000000" pitchFamily="2" charset="-127"/>
                    <a:ea typeface="공체 Medium" panose="00000600000000000000" pitchFamily="2" charset="-127"/>
                    <a:cs typeface="+mn-cs"/>
                  </a:rPr>
                  <a:t>임상결과</a:t>
                </a:r>
                <a:endParaRPr kumimoji="0" lang="en-US" altLang="ko-KR" sz="18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공체 Medium" panose="00000600000000000000" pitchFamily="2" charset="-127"/>
                  <a:ea typeface="공체 Medium" panose="00000600000000000000" pitchFamily="2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spc="-3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3</a:t>
                </a:r>
                <a:r>
                  <a:rPr lang="ko-KR" altLang="en-US" sz="1000" spc="-3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년에 걸친 임상 </a:t>
                </a:r>
                <a:r>
                  <a:rPr lang="en-US" altLang="ko-KR" sz="1000" spc="-3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2018-2020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spc="-3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보건복지부 펀딩 </a:t>
                </a:r>
                <a:r>
                  <a:rPr lang="en-US" altLang="ko-KR" sz="1000" spc="-3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$2 million </a:t>
                </a:r>
                <a:endParaRPr lang="ko-KR" altLang="en-US" sz="1000" spc="-3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2A3D95A7-C21F-7680-15BF-C84733935497}"/>
                  </a:ext>
                </a:extLst>
              </p:cNvPr>
              <p:cNvSpPr/>
              <p:nvPr/>
            </p:nvSpPr>
            <p:spPr>
              <a:xfrm rot="5400000">
                <a:off x="570854" y="5715665"/>
                <a:ext cx="108438" cy="108438"/>
              </a:xfrm>
              <a:prstGeom prst="rtTriangl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81641B5-CDBB-582D-17CB-202F0A3C1416}"/>
              </a:ext>
            </a:extLst>
          </p:cNvPr>
          <p:cNvGrpSpPr/>
          <p:nvPr/>
        </p:nvGrpSpPr>
        <p:grpSpPr>
          <a:xfrm>
            <a:off x="525763" y="2971800"/>
            <a:ext cx="5494037" cy="3589338"/>
            <a:chOff x="525763" y="2971800"/>
            <a:chExt cx="5494037" cy="35893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4904C58-A939-251C-9C8D-35F85EFEF693}"/>
                </a:ext>
              </a:extLst>
            </p:cNvPr>
            <p:cNvSpPr/>
            <p:nvPr/>
          </p:nvSpPr>
          <p:spPr>
            <a:xfrm>
              <a:off x="525763" y="2971800"/>
              <a:ext cx="5494037" cy="3589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A650672-1772-F133-FADB-40C1D4409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137" t="25006" b="29465"/>
            <a:stretch/>
          </p:blipFill>
          <p:spPr>
            <a:xfrm>
              <a:off x="1339631" y="3658756"/>
              <a:ext cx="3866300" cy="2376322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59579AB-81F8-744C-F01C-2B008B2CF2AA}"/>
                </a:ext>
              </a:extLst>
            </p:cNvPr>
            <p:cNvGrpSpPr/>
            <p:nvPr/>
          </p:nvGrpSpPr>
          <p:grpSpPr>
            <a:xfrm>
              <a:off x="1093659" y="3116597"/>
              <a:ext cx="4358244" cy="548868"/>
              <a:chOff x="1282332" y="3139205"/>
              <a:chExt cx="4358244" cy="54886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5897519-7B84-7F1C-EC31-531FAAB7302F}"/>
                  </a:ext>
                </a:extLst>
              </p:cNvPr>
              <p:cNvSpPr/>
              <p:nvPr/>
            </p:nvSpPr>
            <p:spPr>
              <a:xfrm>
                <a:off x="3798655" y="3497267"/>
                <a:ext cx="1309920" cy="122576"/>
              </a:xfrm>
              <a:prstGeom prst="rect">
                <a:avLst/>
              </a:prstGeom>
              <a:solidFill>
                <a:srgbClr val="EDE9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82FA85-277E-FA42-93C0-A13A0DADFCA9}"/>
                  </a:ext>
                </a:extLst>
              </p:cNvPr>
              <p:cNvSpPr txBox="1"/>
              <p:nvPr/>
            </p:nvSpPr>
            <p:spPr>
              <a:xfrm>
                <a:off x="1282332" y="3139205"/>
                <a:ext cx="4358244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400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</a:rPr>
                  <a:t>인지기능이 시간에 따라 점진적으로 떨어지는 치매고위험군이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400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</a:rPr>
                  <a:t>슈퍼브레인을 사용 후 오히려 </a:t>
                </a:r>
                <a:r>
                  <a:rPr lang="ko-KR" altLang="en-US" sz="1400" b="1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인지기능이 개선됨</a:t>
                </a:r>
              </a:p>
            </p:txBody>
          </p:sp>
        </p:grp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99BD6AA-7F4C-685B-8731-A9FC54AA9A60}"/>
                </a:ext>
              </a:extLst>
            </p:cNvPr>
            <p:cNvSpPr/>
            <p:nvPr/>
          </p:nvSpPr>
          <p:spPr>
            <a:xfrm>
              <a:off x="2402599" y="6113471"/>
              <a:ext cx="1740364" cy="321188"/>
            </a:xfrm>
            <a:prstGeom prst="roundRect">
              <a:avLst>
                <a:gd name="adj" fmla="val 50000"/>
              </a:avLst>
            </a:prstGeom>
            <a:solidFill>
              <a:srgbClr val="EDE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rgbClr val="5C5196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인지능력 개선 효과</a:t>
              </a:r>
              <a:endParaRPr lang="ko-KR" altLang="en-US" sz="1600" dirty="0">
                <a:solidFill>
                  <a:srgbClr val="5C51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568D9D3-8116-9351-9843-36CB2B68842F}"/>
              </a:ext>
            </a:extLst>
          </p:cNvPr>
          <p:cNvGrpSpPr/>
          <p:nvPr/>
        </p:nvGrpSpPr>
        <p:grpSpPr>
          <a:xfrm>
            <a:off x="6172200" y="2971800"/>
            <a:ext cx="5494037" cy="3589338"/>
            <a:chOff x="6172200" y="2971800"/>
            <a:chExt cx="5494037" cy="3589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5D5102-4149-A54F-5256-5C721C4F9342}"/>
                </a:ext>
              </a:extLst>
            </p:cNvPr>
            <p:cNvSpPr/>
            <p:nvPr/>
          </p:nvSpPr>
          <p:spPr>
            <a:xfrm>
              <a:off x="6172200" y="2971800"/>
              <a:ext cx="5494037" cy="3589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28723A8-036D-72D3-1B8C-431B129C3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8" t="26096" r="55531" b="29535"/>
            <a:stretch/>
          </p:blipFill>
          <p:spPr>
            <a:xfrm>
              <a:off x="7213992" y="3551269"/>
              <a:ext cx="3410453" cy="2446048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9F5B9FF-896F-11FE-1250-BF75540BFA7D}"/>
                </a:ext>
              </a:extLst>
            </p:cNvPr>
            <p:cNvGrpSpPr/>
            <p:nvPr/>
          </p:nvGrpSpPr>
          <p:grpSpPr>
            <a:xfrm>
              <a:off x="6700662" y="3116597"/>
              <a:ext cx="4437113" cy="307777"/>
              <a:chOff x="6700662" y="3139205"/>
              <a:chExt cx="4437113" cy="30777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7FE5B5B-CD4F-448F-9BC1-90C170B0E9B0}"/>
                  </a:ext>
                </a:extLst>
              </p:cNvPr>
              <p:cNvSpPr/>
              <p:nvPr/>
            </p:nvSpPr>
            <p:spPr>
              <a:xfrm>
                <a:off x="9818738" y="3275824"/>
                <a:ext cx="941655" cy="122576"/>
              </a:xfrm>
              <a:prstGeom prst="rect">
                <a:avLst/>
              </a:prstGeom>
              <a:solidFill>
                <a:srgbClr val="EDE9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DB89A2-ADCC-E8D5-742A-99E778818648}"/>
                  </a:ext>
                </a:extLst>
              </p:cNvPr>
              <p:cNvSpPr txBox="1"/>
              <p:nvPr/>
            </p:nvSpPr>
            <p:spPr>
              <a:xfrm>
                <a:off x="6700662" y="3139205"/>
                <a:ext cx="44371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400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</a:rPr>
                  <a:t>기관형 및 재가형 모두 치매고위험 어르신들의 </a:t>
                </a:r>
                <a:r>
                  <a:rPr lang="ko-KR" altLang="en-US" sz="1400" b="1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높은 사용성 </a:t>
                </a:r>
                <a:r>
                  <a:rPr lang="ko-KR" altLang="en-US" sz="1400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</a:rPr>
                  <a:t>확인</a:t>
                </a:r>
              </a:p>
            </p:txBody>
          </p:sp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EEA5271-3641-E7B8-031D-54BFE08C8249}"/>
                </a:ext>
              </a:extLst>
            </p:cNvPr>
            <p:cNvSpPr/>
            <p:nvPr/>
          </p:nvSpPr>
          <p:spPr>
            <a:xfrm>
              <a:off x="8313436" y="6113471"/>
              <a:ext cx="1211564" cy="321188"/>
            </a:xfrm>
            <a:prstGeom prst="roundRect">
              <a:avLst>
                <a:gd name="adj" fmla="val 50000"/>
              </a:avLst>
            </a:prstGeom>
            <a:solidFill>
              <a:srgbClr val="EDE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400" b="0" i="0" u="none" strike="noStrike" kern="1200" cap="none" spc="-30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rgbClr val="5C5196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유지율</a:t>
              </a:r>
              <a:endParaRPr lang="ko-KR" altLang="en-US" sz="1600" dirty="0">
                <a:solidFill>
                  <a:srgbClr val="5C51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E99A897-A85E-27C7-8B2D-EB537A6E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fld id="{67FC046D-16BE-491F-A394-2EAF9D2EA026}" type="slidenum">
              <a:rPr lang="en-US" altLang="ko-KR" smtClean="0"/>
              <a:pPr/>
              <a:t>53</a:t>
            </a:fld>
            <a:r>
              <a:rPr lang="en-US" altLang="ko-KR" dirty="0"/>
              <a:t>  -</a:t>
            </a:r>
          </a:p>
        </p:txBody>
      </p:sp>
    </p:spTree>
    <p:extLst>
      <p:ext uri="{BB962C8B-B14F-4D97-AF65-F5344CB8AC3E}">
        <p14:creationId xmlns:p14="http://schemas.microsoft.com/office/powerpoint/2010/main" val="390778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660FC6-885E-5367-320E-5D1DBF3DB501}"/>
              </a:ext>
            </a:extLst>
          </p:cNvPr>
          <p:cNvSpPr txBox="1"/>
          <p:nvPr/>
        </p:nvSpPr>
        <p:spPr>
          <a:xfrm>
            <a:off x="3855805" y="757115"/>
            <a:ext cx="448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SUPERBRAIN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ED251-8DD3-77BA-FABA-2C929331B7B7}"/>
              </a:ext>
            </a:extLst>
          </p:cNvPr>
          <p:cNvSpPr txBox="1"/>
          <p:nvPr/>
        </p:nvSpPr>
        <p:spPr>
          <a:xfrm>
            <a:off x="3077258" y="1304714"/>
            <a:ext cx="6037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임상결과  </a:t>
            </a:r>
            <a:r>
              <a:rPr lang="en-US" altLang="ko-KR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+mj-ea"/>
              </a:rPr>
              <a:t>BDNF 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+mj-ea"/>
              </a:rPr>
              <a:t>및 </a:t>
            </a:r>
            <a:r>
              <a:rPr lang="en-US" altLang="ko-KR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lt"/>
                <a:ea typeface="+mj-ea"/>
              </a:rPr>
              <a:t>Cortical thickness 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증가</a:t>
            </a:r>
            <a:r>
              <a:rPr lang="en-US" altLang="ko-KR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, 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우울감 개선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을 확인하였음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22D20C-576B-35EF-8527-D2CCCADE6AA8}"/>
              </a:ext>
            </a:extLst>
          </p:cNvPr>
          <p:cNvSpPr/>
          <p:nvPr/>
        </p:nvSpPr>
        <p:spPr>
          <a:xfrm>
            <a:off x="0" y="4922520"/>
            <a:ext cx="12192000" cy="193548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C83287-8126-46D9-090A-06D5E471F4F7}"/>
              </a:ext>
            </a:extLst>
          </p:cNvPr>
          <p:cNvSpPr/>
          <p:nvPr/>
        </p:nvSpPr>
        <p:spPr>
          <a:xfrm>
            <a:off x="525763" y="2042478"/>
            <a:ext cx="5494037" cy="45186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55DEEF-BC3B-BED2-33A2-78C76A1F3242}"/>
              </a:ext>
            </a:extLst>
          </p:cNvPr>
          <p:cNvGrpSpPr/>
          <p:nvPr/>
        </p:nvGrpSpPr>
        <p:grpSpPr>
          <a:xfrm>
            <a:off x="732663" y="2294656"/>
            <a:ext cx="5080237" cy="548868"/>
            <a:chOff x="732670" y="2107943"/>
            <a:chExt cx="5080237" cy="54886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61E90C0-8504-4005-2472-82A8ADA4EA15}"/>
                </a:ext>
              </a:extLst>
            </p:cNvPr>
            <p:cNvSpPr/>
            <p:nvPr/>
          </p:nvSpPr>
          <p:spPr>
            <a:xfrm>
              <a:off x="3785931" y="2229325"/>
              <a:ext cx="1284544" cy="122576"/>
            </a:xfrm>
            <a:prstGeom prst="rect">
              <a:avLst/>
            </a:prstGeom>
            <a:solidFill>
              <a:srgbClr val="EDE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2A3A29-68C9-0A41-CCEE-B56094D16EB3}"/>
                </a:ext>
              </a:extLst>
            </p:cNvPr>
            <p:cNvSpPr/>
            <p:nvPr/>
          </p:nvSpPr>
          <p:spPr>
            <a:xfrm>
              <a:off x="2301875" y="2462927"/>
              <a:ext cx="2255450" cy="122576"/>
            </a:xfrm>
            <a:prstGeom prst="rect">
              <a:avLst/>
            </a:prstGeom>
            <a:solidFill>
              <a:srgbClr val="EDE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BF40F7-77AB-E173-30B8-06678C9D61E2}"/>
                </a:ext>
              </a:extLst>
            </p:cNvPr>
            <p:cNvSpPr txBox="1"/>
            <p:nvPr/>
          </p:nvSpPr>
          <p:spPr>
            <a:xfrm>
              <a:off x="732670" y="2107943"/>
              <a:ext cx="5080237" cy="548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rPr>
                <a:t>프로그램</a:t>
              </a:r>
              <a:r>
                <a:rPr lang="en-US" altLang="ko-KR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rPr>
                <a:t>참여 후 뇌세포 활성화에 관여하는 </a:t>
              </a:r>
              <a:r>
                <a:rPr lang="en-US" altLang="ko-KR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BDNF </a:t>
              </a:r>
              <a:r>
                <a:rPr lang="ko-KR" altLang="en-US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수치가 증가</a:t>
              </a: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rPr>
                <a:t>하였으며</a:t>
              </a:r>
              <a:r>
                <a:rPr lang="en-US" altLang="ko-KR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rPr>
                <a:t>,</a:t>
              </a:r>
            </a:p>
            <a:p>
              <a:pPr algn="ctr">
                <a:spcAft>
                  <a:spcPts val="200"/>
                </a:spcAft>
              </a:pPr>
              <a:r>
                <a:rPr lang="en-US" altLang="ko-KR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rPr>
                <a:t>MRI </a:t>
              </a: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rPr>
                <a:t>검사를 통해 </a:t>
              </a:r>
              <a:r>
                <a:rPr lang="ko-KR" altLang="en-US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대뇌피질 두께가 물리적으로 증가</a:t>
              </a: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rPr>
                <a:t>된 것을 확인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02711A8-50DD-E06C-2001-BD7AEF0904EE}"/>
              </a:ext>
            </a:extLst>
          </p:cNvPr>
          <p:cNvGrpSpPr/>
          <p:nvPr/>
        </p:nvGrpSpPr>
        <p:grpSpPr>
          <a:xfrm>
            <a:off x="708093" y="3089058"/>
            <a:ext cx="5070585" cy="3161368"/>
            <a:chOff x="708093" y="3058018"/>
            <a:chExt cx="5070585" cy="316136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4D6D32C-772A-2036-1279-C1279EBF13D3}"/>
                </a:ext>
              </a:extLst>
            </p:cNvPr>
            <p:cNvGrpSpPr/>
            <p:nvPr/>
          </p:nvGrpSpPr>
          <p:grpSpPr>
            <a:xfrm>
              <a:off x="708093" y="3058018"/>
              <a:ext cx="2529540" cy="3161368"/>
              <a:chOff x="708093" y="3002051"/>
              <a:chExt cx="2529540" cy="3161368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B3A9D17-E52E-1791-9AC5-9C7118FB0D8A}"/>
                  </a:ext>
                </a:extLst>
              </p:cNvPr>
              <p:cNvSpPr/>
              <p:nvPr/>
            </p:nvSpPr>
            <p:spPr>
              <a:xfrm>
                <a:off x="784632" y="5203326"/>
                <a:ext cx="2376462" cy="321188"/>
              </a:xfrm>
              <a:prstGeom prst="roundRect">
                <a:avLst>
                  <a:gd name="adj" fmla="val 50000"/>
                </a:avLst>
              </a:prstGeom>
              <a:solidFill>
                <a:srgbClr val="EDE9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2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rgbClr val="5C5196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뇌유래신경영양인자</a:t>
                </a:r>
                <a:r>
                  <a:rPr kumimoji="0" lang="en-US" altLang="ko-KR" sz="12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rgbClr val="5C5196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(BDNF) </a:t>
                </a:r>
                <a:r>
                  <a:rPr kumimoji="0" lang="ko-KR" altLang="en-US" sz="12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rgbClr val="5C5196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증가</a:t>
                </a:r>
                <a:endParaRPr lang="ko-KR" altLang="en-US" sz="1400" dirty="0">
                  <a:solidFill>
                    <a:srgbClr val="5C51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935BAA9-4865-8EFD-90AB-7912670D1D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026" t="23521" r="53035" b="25112"/>
              <a:stretch/>
            </p:blipFill>
            <p:spPr>
              <a:xfrm>
                <a:off x="784632" y="3002051"/>
                <a:ext cx="2376462" cy="196652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2E39B3-9F2F-9CEB-4F3E-0CEA47404C57}"/>
                  </a:ext>
                </a:extLst>
              </p:cNvPr>
              <p:cNvSpPr txBox="1"/>
              <p:nvPr/>
            </p:nvSpPr>
            <p:spPr>
              <a:xfrm>
                <a:off x="708093" y="5650458"/>
                <a:ext cx="2529540" cy="512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1200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</a:rPr>
                  <a:t>새로운 뇌세포 생산을 자극하고</a:t>
                </a:r>
                <a:endParaRPr lang="en-US" altLang="ko-KR" sz="12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endParaRPr>
              </a:p>
              <a:p>
                <a:pPr algn="ctr">
                  <a:spcAft>
                    <a:spcPts val="400"/>
                  </a:spcAft>
                </a:pPr>
                <a:r>
                  <a:rPr lang="ko-KR" altLang="en-US" sz="1200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</a:rPr>
                  <a:t>기존 뇌세포를 강화시켜주는 단백진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CE6B577-416D-F9A1-3560-375DFD40C0C9}"/>
                </a:ext>
              </a:extLst>
            </p:cNvPr>
            <p:cNvGrpSpPr/>
            <p:nvPr/>
          </p:nvGrpSpPr>
          <p:grpSpPr>
            <a:xfrm>
              <a:off x="3402216" y="3058018"/>
              <a:ext cx="2376462" cy="3161368"/>
              <a:chOff x="3402216" y="3002051"/>
              <a:chExt cx="2376462" cy="316136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F1AB72EC-A483-DE8C-BF82-9363F8603F26}"/>
                  </a:ext>
                </a:extLst>
              </p:cNvPr>
              <p:cNvSpPr/>
              <p:nvPr/>
            </p:nvSpPr>
            <p:spPr>
              <a:xfrm>
                <a:off x="3757356" y="5203326"/>
                <a:ext cx="1666183" cy="321188"/>
              </a:xfrm>
              <a:prstGeom prst="roundRect">
                <a:avLst>
                  <a:gd name="adj" fmla="val 50000"/>
                </a:avLst>
              </a:prstGeom>
              <a:solidFill>
                <a:srgbClr val="EDE9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200" b="0" i="0" u="none" strike="noStrike" kern="1200" cap="none" spc="-30" normalizeH="0" baseline="0" noProof="0" dirty="0">
                    <a:ln w="3175">
                      <a:solidFill>
                        <a:srgbClr val="A5A5A5">
                          <a:alpha val="0"/>
                        </a:srgbClr>
                      </a:solidFill>
                    </a:ln>
                    <a:solidFill>
                      <a:srgbClr val="5C5196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대뇌피질 두께 증가</a:t>
                </a:r>
                <a:endParaRPr lang="ko-KR" altLang="en-US" sz="1400" dirty="0">
                  <a:solidFill>
                    <a:srgbClr val="5C51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FAADBFAB-AEED-BD54-77D2-D28B877EA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24" t="23521" r="7637" b="25112"/>
              <a:stretch/>
            </p:blipFill>
            <p:spPr>
              <a:xfrm>
                <a:off x="3402216" y="3002051"/>
                <a:ext cx="2376462" cy="196652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05B452-3E18-C522-28C1-287D4D7B9E5C}"/>
                  </a:ext>
                </a:extLst>
              </p:cNvPr>
              <p:cNvSpPr txBox="1"/>
              <p:nvPr/>
            </p:nvSpPr>
            <p:spPr>
              <a:xfrm>
                <a:off x="3947803" y="5650458"/>
                <a:ext cx="1285288" cy="512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1200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</a:rPr>
                  <a:t>MRI </a:t>
                </a:r>
                <a:r>
                  <a:rPr lang="ko-KR" altLang="en-US" sz="1200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</a:rPr>
                  <a:t>검사로 확인된</a:t>
                </a:r>
                <a:endParaRPr lang="en-US" altLang="ko-KR" sz="12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endParaRPr>
              </a:p>
              <a:p>
                <a:pPr algn="ctr">
                  <a:spcAft>
                    <a:spcPts val="400"/>
                  </a:spcAft>
                </a:pPr>
                <a:r>
                  <a:rPr lang="ko-KR" altLang="en-US" sz="1200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</a:rPr>
                  <a:t>물리적 효과</a:t>
                </a:r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517AE80-8E4C-3215-F2DA-1C1FBD04757F}"/>
              </a:ext>
            </a:extLst>
          </p:cNvPr>
          <p:cNvSpPr/>
          <p:nvPr/>
        </p:nvSpPr>
        <p:spPr>
          <a:xfrm>
            <a:off x="6172202" y="2042478"/>
            <a:ext cx="5494037" cy="45186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AF3C9CB-F3BB-8590-50D5-5D4C10D0E932}"/>
              </a:ext>
            </a:extLst>
          </p:cNvPr>
          <p:cNvGrpSpPr/>
          <p:nvPr/>
        </p:nvGrpSpPr>
        <p:grpSpPr>
          <a:xfrm>
            <a:off x="6882450" y="2294656"/>
            <a:ext cx="4073551" cy="548868"/>
            <a:chOff x="6882450" y="2239310"/>
            <a:chExt cx="4073551" cy="54886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0EFCEF-9FE6-7316-1B89-54B8A2F8E9A8}"/>
                </a:ext>
              </a:extLst>
            </p:cNvPr>
            <p:cNvSpPr/>
            <p:nvPr/>
          </p:nvSpPr>
          <p:spPr>
            <a:xfrm>
              <a:off x="7195315" y="2637476"/>
              <a:ext cx="3447808" cy="122576"/>
            </a:xfrm>
            <a:prstGeom prst="rect">
              <a:avLst/>
            </a:prstGeom>
            <a:solidFill>
              <a:srgbClr val="EDE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8ECA34-2B24-5B40-1B11-455865AC16BC}"/>
                </a:ext>
              </a:extLst>
            </p:cNvPr>
            <p:cNvSpPr txBox="1"/>
            <p:nvPr/>
          </p:nvSpPr>
          <p:spPr>
            <a:xfrm>
              <a:off x="6882450" y="2239310"/>
              <a:ext cx="4073551" cy="548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</a:rPr>
                <a:t>프로그램 참여 후</a:t>
              </a:r>
              <a:endParaRPr lang="en-US" altLang="ko-KR" sz="14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endParaRPr>
            </a:p>
            <a:p>
              <a:pPr algn="ctr">
                <a:spcAft>
                  <a:spcPts val="200"/>
                </a:spcAft>
              </a:pPr>
              <a:r>
                <a:rPr lang="ko-KR" altLang="en-US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우울감</a:t>
              </a:r>
              <a:r>
                <a:rPr lang="en-US" altLang="ko-KR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, </a:t>
              </a:r>
              <a:r>
                <a:rPr lang="ko-KR" altLang="en-US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삶의 질</a:t>
              </a:r>
              <a:r>
                <a:rPr lang="en-US" altLang="ko-KR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, </a:t>
              </a:r>
              <a:r>
                <a:rPr lang="ko-KR" altLang="en-US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신체활동</a:t>
              </a:r>
              <a:r>
                <a:rPr lang="en-US" altLang="ko-KR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, </a:t>
              </a:r>
              <a:r>
                <a:rPr lang="ko-KR" altLang="en-US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영양지수</a:t>
              </a:r>
              <a:r>
                <a:rPr lang="en-US" altLang="ko-KR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, </a:t>
              </a:r>
              <a:r>
                <a:rPr lang="ko-KR" altLang="en-US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lt"/>
                  <a:ea typeface="KoPub돋움체 Medium" panose="00000600000000000000" pitchFamily="2" charset="-127"/>
                </a:rPr>
                <a:t>체지방량 개선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8B24A0AD-F705-D499-EC83-C575833BD5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2" t="17557" r="2913" b="19237"/>
          <a:stretch/>
        </p:blipFill>
        <p:spPr>
          <a:xfrm>
            <a:off x="6227207" y="3074561"/>
            <a:ext cx="5384025" cy="2264606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BA9DED-27FE-BB6D-6C32-28C0EB6C328F}"/>
              </a:ext>
            </a:extLst>
          </p:cNvPr>
          <p:cNvGrpSpPr/>
          <p:nvPr/>
        </p:nvGrpSpPr>
        <p:grpSpPr>
          <a:xfrm>
            <a:off x="6317657" y="5536863"/>
            <a:ext cx="5203124" cy="836126"/>
            <a:chOff x="6317657" y="5553286"/>
            <a:chExt cx="5203124" cy="83612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5067E7-C6EB-F29E-4994-EC36096CB904}"/>
                </a:ext>
              </a:extLst>
            </p:cNvPr>
            <p:cNvSpPr txBox="1"/>
            <p:nvPr/>
          </p:nvSpPr>
          <p:spPr>
            <a:xfrm>
              <a:off x="6317657" y="5553286"/>
              <a:ext cx="5203124" cy="836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1000"/>
                </a:spcAft>
              </a:pPr>
              <a:r>
                <a:rPr lang="en-US" altLang="ko-KR" sz="10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rgbClr val="5C5196"/>
                  </a:solidFill>
                </a:rPr>
                <a:t>Reference</a:t>
              </a:r>
            </a:p>
            <a:p>
              <a:pPr algn="just"/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Facility-Based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Home-Based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Multidomain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ventions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Including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Cognitive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Training,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Exercise,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Diet,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Vascular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Risk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Management,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and</a:t>
              </a:r>
              <a:r>
                <a:rPr lang="ko-KR" altLang="en-US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Motivation for Older Adults : A Randomized Controlled Feasibility Trial, AGAING 2021, Vol. 13, No. 12</a:t>
              </a:r>
              <a:endParaRPr lang="ko-KR" altLang="en-US" sz="10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7EB762F-4E01-2164-8856-122185FD2F28}"/>
                </a:ext>
              </a:extLst>
            </p:cNvPr>
            <p:cNvCxnSpPr/>
            <p:nvPr/>
          </p:nvCxnSpPr>
          <p:spPr>
            <a:xfrm>
              <a:off x="6413500" y="5800725"/>
              <a:ext cx="177800" cy="0"/>
            </a:xfrm>
            <a:prstGeom prst="line">
              <a:avLst/>
            </a:prstGeom>
            <a:ln w="12700">
              <a:solidFill>
                <a:srgbClr val="5C51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671A4E-6FF9-BF74-1F5E-88D8EC80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fld id="{67FC046D-16BE-491F-A394-2EAF9D2EA026}" type="slidenum">
              <a:rPr lang="en-US" altLang="ko-KR" smtClean="0"/>
              <a:pPr/>
              <a:t>54</a:t>
            </a:fld>
            <a:r>
              <a:rPr lang="en-US" altLang="ko-KR" dirty="0"/>
              <a:t>  -</a:t>
            </a:r>
          </a:p>
        </p:txBody>
      </p:sp>
    </p:spTree>
    <p:extLst>
      <p:ext uri="{BB962C8B-B14F-4D97-AF65-F5344CB8AC3E}">
        <p14:creationId xmlns:p14="http://schemas.microsoft.com/office/powerpoint/2010/main" val="1207595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415F67-E622-332D-94CD-FCA850B5D3F0}"/>
              </a:ext>
            </a:extLst>
          </p:cNvPr>
          <p:cNvSpPr txBox="1"/>
          <p:nvPr/>
        </p:nvSpPr>
        <p:spPr>
          <a:xfrm>
            <a:off x="4146044" y="757115"/>
            <a:ext cx="3899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CLINICAL OUTCOMES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19A7F-A54F-7EB6-A4B7-2BF44B5C26FC}"/>
              </a:ext>
            </a:extLst>
          </p:cNvPr>
          <p:cNvSpPr txBox="1"/>
          <p:nvPr/>
        </p:nvSpPr>
        <p:spPr>
          <a:xfrm>
            <a:off x="3037793" y="1304714"/>
            <a:ext cx="6116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로완의 슈퍼브레인을 활용한 인지능력 개선효과는 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세계적 의학논문에 등록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77A374-392D-37F4-54E2-5CA9A95CB14E}"/>
              </a:ext>
            </a:extLst>
          </p:cNvPr>
          <p:cNvSpPr/>
          <p:nvPr/>
        </p:nvSpPr>
        <p:spPr>
          <a:xfrm>
            <a:off x="0" y="4922520"/>
            <a:ext cx="12192000" cy="193548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59E2044-F4D3-73B5-A1D5-448F618672DD}"/>
              </a:ext>
            </a:extLst>
          </p:cNvPr>
          <p:cNvGrpSpPr/>
          <p:nvPr/>
        </p:nvGrpSpPr>
        <p:grpSpPr>
          <a:xfrm>
            <a:off x="515937" y="1890712"/>
            <a:ext cx="2008360" cy="2235199"/>
            <a:chOff x="515937" y="1890712"/>
            <a:chExt cx="2008360" cy="223519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5F2D5E-4A5E-835F-8F59-654FF32CFE69}"/>
                </a:ext>
              </a:extLst>
            </p:cNvPr>
            <p:cNvSpPr/>
            <p:nvPr/>
          </p:nvSpPr>
          <p:spPr>
            <a:xfrm>
              <a:off x="515937" y="1890712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72D2CB-B848-562C-BAA9-8916442D7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369" y="1942890"/>
              <a:ext cx="1837497" cy="213084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F389C36-DE24-1A68-56BB-99FB8CB5B8CA}"/>
              </a:ext>
            </a:extLst>
          </p:cNvPr>
          <p:cNvGrpSpPr/>
          <p:nvPr/>
        </p:nvGrpSpPr>
        <p:grpSpPr>
          <a:xfrm>
            <a:off x="2803878" y="1890712"/>
            <a:ext cx="2008360" cy="2235199"/>
            <a:chOff x="2803878" y="1890712"/>
            <a:chExt cx="2008360" cy="223519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40A56BF-3B13-0010-BEC7-5F77CC50F4F7}"/>
                </a:ext>
              </a:extLst>
            </p:cNvPr>
            <p:cNvSpPr/>
            <p:nvPr/>
          </p:nvSpPr>
          <p:spPr>
            <a:xfrm>
              <a:off x="2803878" y="1890712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F77FB3F4-80E0-E401-1072-CC21BA0CE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3882" y="1923735"/>
              <a:ext cx="1848352" cy="216915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D4DAF9-03E8-B5B7-C15B-798F6341ADBC}"/>
              </a:ext>
            </a:extLst>
          </p:cNvPr>
          <p:cNvGrpSpPr/>
          <p:nvPr/>
        </p:nvGrpSpPr>
        <p:grpSpPr>
          <a:xfrm>
            <a:off x="5091819" y="1890712"/>
            <a:ext cx="2008360" cy="2235199"/>
            <a:chOff x="5091819" y="1890712"/>
            <a:chExt cx="2008360" cy="223519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3F4299-2F44-1659-1539-00BEDA54AA4A}"/>
                </a:ext>
              </a:extLst>
            </p:cNvPr>
            <p:cNvSpPr/>
            <p:nvPr/>
          </p:nvSpPr>
          <p:spPr>
            <a:xfrm>
              <a:off x="5091819" y="1890712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53BE388B-1359-22C1-BAE3-F9D20A18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9596" y="1933312"/>
              <a:ext cx="1772807" cy="2149998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75CB4F1-4187-C7F4-2898-50F9EA561EE0}"/>
              </a:ext>
            </a:extLst>
          </p:cNvPr>
          <p:cNvGrpSpPr/>
          <p:nvPr/>
        </p:nvGrpSpPr>
        <p:grpSpPr>
          <a:xfrm>
            <a:off x="7379761" y="1890712"/>
            <a:ext cx="2008360" cy="2235199"/>
            <a:chOff x="7379761" y="1890712"/>
            <a:chExt cx="2008360" cy="223519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E3E47B-CE7C-C9DA-B994-B6A9C50C2324}"/>
                </a:ext>
              </a:extLst>
            </p:cNvPr>
            <p:cNvSpPr/>
            <p:nvPr/>
          </p:nvSpPr>
          <p:spPr>
            <a:xfrm>
              <a:off x="7379761" y="1890712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473EB1BC-E047-83AC-A637-7E3A09C49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5389" y="1923735"/>
              <a:ext cx="1817105" cy="216915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BE4138A-4482-F687-A1D9-CB4176766342}"/>
              </a:ext>
            </a:extLst>
          </p:cNvPr>
          <p:cNvGrpSpPr/>
          <p:nvPr/>
        </p:nvGrpSpPr>
        <p:grpSpPr>
          <a:xfrm>
            <a:off x="9667703" y="1890712"/>
            <a:ext cx="2008360" cy="2235199"/>
            <a:chOff x="9667703" y="1890712"/>
            <a:chExt cx="2008360" cy="223519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C790D3B-C71D-2A67-8EB1-6565C3B20CBD}"/>
                </a:ext>
              </a:extLst>
            </p:cNvPr>
            <p:cNvSpPr/>
            <p:nvPr/>
          </p:nvSpPr>
          <p:spPr>
            <a:xfrm>
              <a:off x="9667703" y="1890712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Picture 11">
              <a:extLst>
                <a:ext uri="{FF2B5EF4-FFF2-40B4-BE49-F238E27FC236}">
                  <a16:creationId xmlns:a16="http://schemas.microsoft.com/office/drawing/2014/main" id="{39F1FA0A-8C57-6840-75FC-F2E012A50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4917" y="1928523"/>
              <a:ext cx="1833932" cy="215957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D72417-9C39-302D-2E44-66BC8112CAB9}"/>
              </a:ext>
            </a:extLst>
          </p:cNvPr>
          <p:cNvGrpSpPr/>
          <p:nvPr/>
        </p:nvGrpSpPr>
        <p:grpSpPr>
          <a:xfrm>
            <a:off x="9667703" y="4325939"/>
            <a:ext cx="2008360" cy="2235199"/>
            <a:chOff x="9667703" y="4325939"/>
            <a:chExt cx="2008360" cy="223519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4CDC227-97BC-B04C-65EC-32578832CC6E}"/>
                </a:ext>
              </a:extLst>
            </p:cNvPr>
            <p:cNvSpPr/>
            <p:nvPr/>
          </p:nvSpPr>
          <p:spPr>
            <a:xfrm>
              <a:off x="9667703" y="4325939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Picture 10">
              <a:extLst>
                <a:ext uri="{FF2B5EF4-FFF2-40B4-BE49-F238E27FC236}">
                  <a16:creationId xmlns:a16="http://schemas.microsoft.com/office/drawing/2014/main" id="{028D406A-867C-FBE4-E6DD-55BFB9BA0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06713" y="4380285"/>
              <a:ext cx="1730341" cy="2126507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BC8B96-C24B-0FFC-DEB0-A05D0DA04E78}"/>
              </a:ext>
            </a:extLst>
          </p:cNvPr>
          <p:cNvGrpSpPr/>
          <p:nvPr/>
        </p:nvGrpSpPr>
        <p:grpSpPr>
          <a:xfrm>
            <a:off x="7382537" y="4325939"/>
            <a:ext cx="2008360" cy="2235199"/>
            <a:chOff x="7382537" y="4325939"/>
            <a:chExt cx="2008360" cy="223519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EB6970-D9FB-49FD-15CC-415530FF1052}"/>
                </a:ext>
              </a:extLst>
            </p:cNvPr>
            <p:cNvSpPr/>
            <p:nvPr/>
          </p:nvSpPr>
          <p:spPr>
            <a:xfrm>
              <a:off x="7382537" y="4325939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1C11A2F6-1BCB-DB7B-45C9-D5AACB08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21547" y="4380285"/>
              <a:ext cx="1730341" cy="2126506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0D5AF96-ECB9-CDEF-C231-D73AA7B4F035}"/>
              </a:ext>
            </a:extLst>
          </p:cNvPr>
          <p:cNvGrpSpPr/>
          <p:nvPr/>
        </p:nvGrpSpPr>
        <p:grpSpPr>
          <a:xfrm>
            <a:off x="5091820" y="4325939"/>
            <a:ext cx="2008360" cy="2235199"/>
            <a:chOff x="5091820" y="4325939"/>
            <a:chExt cx="2008360" cy="223519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5FC89C-AEBB-62CB-80CA-7326382608C6}"/>
                </a:ext>
              </a:extLst>
            </p:cNvPr>
            <p:cNvSpPr/>
            <p:nvPr/>
          </p:nvSpPr>
          <p:spPr>
            <a:xfrm>
              <a:off x="5091820" y="4325939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7" name="Picture 13">
              <a:extLst>
                <a:ext uri="{FF2B5EF4-FFF2-40B4-BE49-F238E27FC236}">
                  <a16:creationId xmlns:a16="http://schemas.microsoft.com/office/drawing/2014/main" id="{97C88CE6-CE0A-8E1C-E43F-45CBBC02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67773" y="4380607"/>
              <a:ext cx="1656455" cy="212586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FD4647-A0F0-5CE0-7935-2EBDED513000}"/>
              </a:ext>
            </a:extLst>
          </p:cNvPr>
          <p:cNvGrpSpPr/>
          <p:nvPr/>
        </p:nvGrpSpPr>
        <p:grpSpPr>
          <a:xfrm>
            <a:off x="2803878" y="4325939"/>
            <a:ext cx="2008360" cy="2235199"/>
            <a:chOff x="2803878" y="4325939"/>
            <a:chExt cx="2008360" cy="223519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C86E51D-77E2-CA12-852A-E5F36AA28597}"/>
                </a:ext>
              </a:extLst>
            </p:cNvPr>
            <p:cNvSpPr/>
            <p:nvPr/>
          </p:nvSpPr>
          <p:spPr>
            <a:xfrm>
              <a:off x="2803878" y="4325939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97BA4A1D-EE78-58C6-FA68-655BA84D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42888" y="4380607"/>
              <a:ext cx="1730341" cy="2125863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D1C798F-CB17-E1A4-E4A1-45C8CC1E070D}"/>
              </a:ext>
            </a:extLst>
          </p:cNvPr>
          <p:cNvGrpSpPr/>
          <p:nvPr/>
        </p:nvGrpSpPr>
        <p:grpSpPr>
          <a:xfrm>
            <a:off x="515937" y="4325939"/>
            <a:ext cx="2008360" cy="2235199"/>
            <a:chOff x="515937" y="4325939"/>
            <a:chExt cx="2008360" cy="22351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2726275-7884-FBC7-77AD-26F2A937A475}"/>
                </a:ext>
              </a:extLst>
            </p:cNvPr>
            <p:cNvSpPr/>
            <p:nvPr/>
          </p:nvSpPr>
          <p:spPr>
            <a:xfrm>
              <a:off x="515937" y="4325939"/>
              <a:ext cx="2008360" cy="22351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Picture 18">
              <a:extLst>
                <a:ext uri="{FF2B5EF4-FFF2-40B4-BE49-F238E27FC236}">
                  <a16:creationId xmlns:a16="http://schemas.microsoft.com/office/drawing/2014/main" id="{C5124344-55EE-6D58-F39E-AA7DA2482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4841" y="4380286"/>
              <a:ext cx="1670552" cy="212650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42926811-F7A1-373A-2174-D68C141C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 </a:t>
            </a:r>
            <a:fld id="{67FC046D-16BE-491F-A394-2EAF9D2EA026}" type="slidenum">
              <a:rPr lang="en-US" altLang="ko-KR" smtClean="0"/>
              <a:pPr/>
              <a:t>55</a:t>
            </a:fld>
            <a:r>
              <a:rPr lang="en-US" altLang="ko-KR" dirty="0"/>
              <a:t>  -</a:t>
            </a:r>
          </a:p>
        </p:txBody>
      </p:sp>
    </p:spTree>
    <p:extLst>
      <p:ext uri="{BB962C8B-B14F-4D97-AF65-F5344CB8AC3E}">
        <p14:creationId xmlns:p14="http://schemas.microsoft.com/office/powerpoint/2010/main" val="785276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71EFE91-ABAC-82B4-06E0-93A75EC9970D}"/>
              </a:ext>
            </a:extLst>
          </p:cNvPr>
          <p:cNvSpPr/>
          <p:nvPr/>
        </p:nvSpPr>
        <p:spPr>
          <a:xfrm>
            <a:off x="0" y="4922520"/>
            <a:ext cx="12192000" cy="1935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BD164-538B-4B33-464A-8E9B7592029B}"/>
              </a:ext>
            </a:extLst>
          </p:cNvPr>
          <p:cNvSpPr txBox="1"/>
          <p:nvPr/>
        </p:nvSpPr>
        <p:spPr>
          <a:xfrm>
            <a:off x="3855804" y="757115"/>
            <a:ext cx="4480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SUPERBRAIN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6D5732-3BBA-79A2-1EC2-29F89B0859A6}"/>
              </a:ext>
            </a:extLst>
          </p:cNvPr>
          <p:cNvSpPr txBox="1"/>
          <p:nvPr/>
        </p:nvSpPr>
        <p:spPr>
          <a:xfrm>
            <a:off x="3692299" y="1304714"/>
            <a:ext cx="480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치매안심센터 및 복지관</a:t>
            </a:r>
            <a:r>
              <a:rPr lang="en-US" altLang="ko-KR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, 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</a:rPr>
              <a:t>신경과 개원의 중심 </a:t>
            </a:r>
            <a:r>
              <a:rPr lang="ko-KR" altLang="en-US" sz="16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상용화 진행 中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6E4D937-798D-1606-BA10-2395A1756BC3}"/>
              </a:ext>
            </a:extLst>
          </p:cNvPr>
          <p:cNvGrpSpPr/>
          <p:nvPr/>
        </p:nvGrpSpPr>
        <p:grpSpPr>
          <a:xfrm>
            <a:off x="3177540" y="1888808"/>
            <a:ext cx="5836920" cy="3474590"/>
            <a:chOff x="3024189" y="2019511"/>
            <a:chExt cx="6096000" cy="362881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93038EA-BCD7-C8ED-A016-12BA6D77FFB2}"/>
                </a:ext>
              </a:extLst>
            </p:cNvPr>
            <p:cNvSpPr/>
            <p:nvPr/>
          </p:nvSpPr>
          <p:spPr>
            <a:xfrm>
              <a:off x="3024189" y="2019511"/>
              <a:ext cx="6096000" cy="3628814"/>
            </a:xfrm>
            <a:prstGeom prst="roundRect">
              <a:avLst>
                <a:gd name="adj" fmla="val 480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B5DE02-BE41-2149-C3A5-10FD60653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2440" y="2148501"/>
              <a:ext cx="5634720" cy="337083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082E1EE-0D45-13D7-B36E-7ABBCACE888D}"/>
                </a:ext>
              </a:extLst>
            </p:cNvPr>
            <p:cNvSpPr/>
            <p:nvPr/>
          </p:nvSpPr>
          <p:spPr>
            <a:xfrm>
              <a:off x="8939212" y="3595846"/>
              <a:ext cx="76199" cy="47614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1FE7181-81B9-8ADC-08BA-1AD4D498A15E}"/>
              </a:ext>
            </a:extLst>
          </p:cNvPr>
          <p:cNvGrpSpPr/>
          <p:nvPr/>
        </p:nvGrpSpPr>
        <p:grpSpPr>
          <a:xfrm>
            <a:off x="3172652" y="5509766"/>
            <a:ext cx="2831907" cy="1050136"/>
            <a:chOff x="3172652" y="5619141"/>
            <a:chExt cx="2831907" cy="1050136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818424A5-F082-3F61-EEF3-2EAFDB10BFAC}"/>
                </a:ext>
              </a:extLst>
            </p:cNvPr>
            <p:cNvSpPr/>
            <p:nvPr/>
          </p:nvSpPr>
          <p:spPr>
            <a:xfrm>
              <a:off x="3172652" y="5769277"/>
              <a:ext cx="2831907" cy="900000"/>
            </a:xfrm>
            <a:prstGeom prst="roundRect">
              <a:avLst>
                <a:gd name="adj" fmla="val 11667"/>
              </a:avLst>
            </a:prstGeom>
            <a:solidFill>
              <a:schemeClr val="bg1"/>
            </a:solidFill>
            <a:ln w="3175">
              <a:solidFill>
                <a:srgbClr val="4CC0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E2CA6A-8A4E-B970-A9C8-A51354C07D0A}"/>
                </a:ext>
              </a:extLst>
            </p:cNvPr>
            <p:cNvSpPr txBox="1"/>
            <p:nvPr/>
          </p:nvSpPr>
          <p:spPr>
            <a:xfrm>
              <a:off x="3405268" y="6002965"/>
              <a:ext cx="2366674" cy="574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정상인 및 </a:t>
              </a:r>
              <a:r>
                <a:rPr lang="ko-KR" altLang="en-US" sz="1400" spc="-30" dirty="0" err="1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경도기억력</a:t>
              </a: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장애 대상</a:t>
              </a:r>
              <a:endParaRPr lang="en-US" altLang="ko-KR" sz="14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>
                <a:spcAft>
                  <a:spcPts val="400"/>
                </a:spcAft>
              </a:pPr>
              <a:r>
                <a:rPr lang="ko-KR" altLang="en-US" sz="1400" spc="-30" dirty="0" err="1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맞춤화</a:t>
              </a: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프로그램 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B6B97D1-4EE3-E664-CA77-6BF9B907E2D4}"/>
                </a:ext>
              </a:extLst>
            </p:cNvPr>
            <p:cNvSpPr/>
            <p:nvPr/>
          </p:nvSpPr>
          <p:spPr>
            <a:xfrm>
              <a:off x="3640623" y="5619141"/>
              <a:ext cx="1895965" cy="326459"/>
            </a:xfrm>
            <a:prstGeom prst="roundRect">
              <a:avLst>
                <a:gd name="adj" fmla="val 50000"/>
              </a:avLst>
            </a:prstGeom>
            <a:solidFill>
              <a:srgbClr val="4CC0B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1400" b="0" i="0" u="none" strike="noStrike" kern="1200" cap="none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공체 Medium" panose="00000600000000000000" pitchFamily="2" charset="-127"/>
                </a:rPr>
                <a:t>SUPERBRAIN G</a:t>
              </a:r>
              <a:endParaRPr lang="ko-KR" altLang="en-US" sz="1600" dirty="0">
                <a:solidFill>
                  <a:schemeClr val="bg1"/>
                </a:solidFill>
                <a:latin typeface="+mj-lt"/>
                <a:ea typeface="공체 Medium" panose="000006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9887219-F0F3-81F7-91EF-E4C6A667B4BE}"/>
              </a:ext>
            </a:extLst>
          </p:cNvPr>
          <p:cNvGrpSpPr/>
          <p:nvPr/>
        </p:nvGrpSpPr>
        <p:grpSpPr>
          <a:xfrm>
            <a:off x="6182553" y="5509765"/>
            <a:ext cx="2831907" cy="1050137"/>
            <a:chOff x="6182553" y="5619140"/>
            <a:chExt cx="2831907" cy="1050137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365AD64-FA1B-9451-9285-A677A9549A49}"/>
                </a:ext>
              </a:extLst>
            </p:cNvPr>
            <p:cNvSpPr/>
            <p:nvPr/>
          </p:nvSpPr>
          <p:spPr>
            <a:xfrm>
              <a:off x="6182553" y="5769277"/>
              <a:ext cx="2831907" cy="900000"/>
            </a:xfrm>
            <a:prstGeom prst="roundRect">
              <a:avLst>
                <a:gd name="adj" fmla="val 11667"/>
              </a:avLst>
            </a:prstGeom>
            <a:solidFill>
              <a:schemeClr val="bg1"/>
            </a:solidFill>
            <a:ln w="3175">
              <a:solidFill>
                <a:srgbClr val="6968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286F0C92-08CF-C77F-F20D-7F214428D838}"/>
                </a:ext>
              </a:extLst>
            </p:cNvPr>
            <p:cNvSpPr/>
            <p:nvPr/>
          </p:nvSpPr>
          <p:spPr>
            <a:xfrm>
              <a:off x="6650524" y="5619140"/>
              <a:ext cx="1895965" cy="326459"/>
            </a:xfrm>
            <a:prstGeom prst="roundRect">
              <a:avLst>
                <a:gd name="adj" fmla="val 50000"/>
              </a:avLst>
            </a:prstGeom>
            <a:solidFill>
              <a:srgbClr val="6968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1400" b="0" i="0" u="none" strike="noStrike" kern="1200" cap="none" normalizeH="0" baseline="0" noProof="0" dirty="0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공체 Medium" panose="00000600000000000000" pitchFamily="2" charset="-127"/>
                </a:rPr>
                <a:t>SUPERBRAIN </a:t>
              </a:r>
              <a:r>
                <a:rPr kumimoji="0" lang="en-US" altLang="ko-KR" sz="1400" b="0" i="0" u="none" strike="noStrike" kern="1200" cap="none" normalizeH="0" baseline="0" noProof="0" dirty="0" err="1">
                  <a:ln w="3175">
                    <a:solidFill>
                      <a:srgbClr val="A5A5A5"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공체 Medium" panose="00000600000000000000" pitchFamily="2" charset="-127"/>
                </a:rPr>
                <a:t>DeX</a:t>
              </a:r>
              <a:endParaRPr lang="ko-KR" altLang="en-US" sz="1600" dirty="0">
                <a:solidFill>
                  <a:schemeClr val="bg1"/>
                </a:solidFill>
                <a:latin typeface="+mj-lt"/>
                <a:ea typeface="공체 Medium" panose="000006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9C7408-C165-916C-28CF-79797413FD16}"/>
                </a:ext>
              </a:extLst>
            </p:cNvPr>
            <p:cNvSpPr txBox="1"/>
            <p:nvPr/>
          </p:nvSpPr>
          <p:spPr>
            <a:xfrm>
              <a:off x="6505899" y="6007850"/>
              <a:ext cx="2185214" cy="574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디지털치료기기 품목허가 </a:t>
              </a:r>
              <a:endParaRPr lang="en-US" altLang="ko-KR" sz="1400" spc="-30" dirty="0">
                <a:ln w="3175">
                  <a:solidFill>
                    <a:schemeClr val="accent3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>
                <a:spcAft>
                  <a:spcPts val="400"/>
                </a:spcAft>
              </a:pPr>
              <a:r>
                <a:rPr lang="en-US" altLang="ko-KR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400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개인맞춤화 치료 프로그램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6C3CAF-49E1-EBCC-1A96-83588D3F109B}"/>
              </a:ext>
            </a:extLst>
          </p:cNvPr>
          <p:cNvGrpSpPr/>
          <p:nvPr/>
        </p:nvGrpSpPr>
        <p:grpSpPr>
          <a:xfrm>
            <a:off x="9352651" y="1888808"/>
            <a:ext cx="2323411" cy="4378945"/>
            <a:chOff x="9352651" y="2004544"/>
            <a:chExt cx="2323411" cy="4378945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68786D2-694B-CAA7-18FF-DC93A65A5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14356" y="2770309"/>
              <a:ext cx="1" cy="2091585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F320B28-5513-7F44-3C04-7A6345EE731B}"/>
                </a:ext>
              </a:extLst>
            </p:cNvPr>
            <p:cNvGrpSpPr/>
            <p:nvPr/>
          </p:nvGrpSpPr>
          <p:grpSpPr>
            <a:xfrm>
              <a:off x="9352651" y="2004544"/>
              <a:ext cx="2323411" cy="822749"/>
              <a:chOff x="9352651" y="2019511"/>
              <a:chExt cx="2323411" cy="822749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2A36A12-843E-F9FD-194E-D4B2CFEDA477}"/>
                  </a:ext>
                </a:extLst>
              </p:cNvPr>
              <p:cNvSpPr/>
              <p:nvPr/>
            </p:nvSpPr>
            <p:spPr>
              <a:xfrm>
                <a:off x="9352651" y="2019511"/>
                <a:ext cx="2323411" cy="82274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6968B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A4D38721-2E16-DF25-F7A2-7608B1DE5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3236" y="2219372"/>
                <a:ext cx="1982241" cy="423026"/>
              </a:xfrm>
              <a:prstGeom prst="rect">
                <a:avLst/>
              </a:prstGeom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B2441FD-55A4-18FE-88E4-44928E602AF0}"/>
                </a:ext>
              </a:extLst>
            </p:cNvPr>
            <p:cNvGrpSpPr/>
            <p:nvPr/>
          </p:nvGrpSpPr>
          <p:grpSpPr>
            <a:xfrm>
              <a:off x="9757110" y="3076694"/>
              <a:ext cx="1514492" cy="1514492"/>
              <a:chOff x="9757110" y="3076694"/>
              <a:chExt cx="1514492" cy="1514492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4A884E6F-7A23-AC7D-7513-0A9198C55ECF}"/>
                  </a:ext>
                </a:extLst>
              </p:cNvPr>
              <p:cNvSpPr/>
              <p:nvPr/>
            </p:nvSpPr>
            <p:spPr>
              <a:xfrm>
                <a:off x="9757110" y="3076694"/>
                <a:ext cx="1514492" cy="1514492"/>
              </a:xfrm>
              <a:prstGeom prst="ellipse">
                <a:avLst/>
              </a:prstGeom>
              <a:solidFill>
                <a:schemeClr val="bg1"/>
              </a:solidFill>
              <a:ln w="50800">
                <a:gradFill flip="none" rotWithShape="1">
                  <a:gsLst>
                    <a:gs pos="0">
                      <a:srgbClr val="EDE9F3"/>
                    </a:gs>
                    <a:gs pos="50000">
                      <a:srgbClr val="EDE9F3"/>
                    </a:gs>
                    <a:gs pos="52000">
                      <a:srgbClr val="CFCFE7"/>
                    </a:gs>
                    <a:gs pos="100000">
                      <a:srgbClr val="CFCFE7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9BF5807-1853-FE81-4424-4501C569A0F3}"/>
                  </a:ext>
                </a:extLst>
              </p:cNvPr>
              <p:cNvSpPr txBox="1"/>
              <p:nvPr/>
            </p:nvSpPr>
            <p:spPr>
              <a:xfrm>
                <a:off x="10121941" y="4032318"/>
                <a:ext cx="7848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ko-KR" altLang="en-US" sz="1400" b="1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대학병원</a:t>
                </a:r>
              </a:p>
            </p:txBody>
          </p:sp>
          <p:pic>
            <p:nvPicPr>
              <p:cNvPr id="54" name="그래픽 53">
                <a:extLst>
                  <a:ext uri="{FF2B5EF4-FFF2-40B4-BE49-F238E27FC236}">
                    <a16:creationId xmlns:a16="http://schemas.microsoft.com/office/drawing/2014/main" id="{0398333C-AF9A-88B4-F005-512ACE814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210292" y="3406195"/>
                <a:ext cx="608128" cy="541447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A013DC0-27B6-7522-367C-DF380084F42B}"/>
                </a:ext>
              </a:extLst>
            </p:cNvPr>
            <p:cNvGrpSpPr/>
            <p:nvPr/>
          </p:nvGrpSpPr>
          <p:grpSpPr>
            <a:xfrm>
              <a:off x="9757110" y="4868997"/>
              <a:ext cx="1514492" cy="1514492"/>
              <a:chOff x="9757110" y="4861894"/>
              <a:chExt cx="1514492" cy="1514492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8254E89-9389-9D57-5D33-D53CB1F66EED}"/>
                  </a:ext>
                </a:extLst>
              </p:cNvPr>
              <p:cNvSpPr/>
              <p:nvPr/>
            </p:nvSpPr>
            <p:spPr>
              <a:xfrm>
                <a:off x="9757110" y="4861894"/>
                <a:ext cx="1514492" cy="1514492"/>
              </a:xfrm>
              <a:prstGeom prst="ellipse">
                <a:avLst/>
              </a:prstGeom>
              <a:solidFill>
                <a:schemeClr val="bg1"/>
              </a:solidFill>
              <a:ln w="50800">
                <a:gradFill flip="none" rotWithShape="1">
                  <a:gsLst>
                    <a:gs pos="0">
                      <a:srgbClr val="EDE9F3"/>
                    </a:gs>
                    <a:gs pos="50000">
                      <a:srgbClr val="EDE9F3"/>
                    </a:gs>
                    <a:gs pos="52000">
                      <a:srgbClr val="CFCFE7"/>
                    </a:gs>
                    <a:gs pos="100000">
                      <a:srgbClr val="CFCFE7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DD6C9B-2D9F-ECF2-0901-E684122D7E3B}"/>
                  </a:ext>
                </a:extLst>
              </p:cNvPr>
              <p:cNvSpPr txBox="1"/>
              <p:nvPr/>
            </p:nvSpPr>
            <p:spPr>
              <a:xfrm>
                <a:off x="10121941" y="5681201"/>
                <a:ext cx="784830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400" b="1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요양병원</a:t>
                </a:r>
                <a:endParaRPr lang="en-US" altLang="ko-KR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400" b="1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개원의</a:t>
                </a:r>
              </a:p>
            </p:txBody>
          </p:sp>
          <p:pic>
            <p:nvPicPr>
              <p:cNvPr id="55" name="그래픽 54">
                <a:extLst>
                  <a:ext uri="{FF2B5EF4-FFF2-40B4-BE49-F238E27FC236}">
                    <a16:creationId xmlns:a16="http://schemas.microsoft.com/office/drawing/2014/main" id="{55F21C78-B117-84EB-E623-CD8E91336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34102" y="5085626"/>
                <a:ext cx="560508" cy="540000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6890D34-24C0-57ED-1298-171F7A606FC4}"/>
              </a:ext>
            </a:extLst>
          </p:cNvPr>
          <p:cNvGrpSpPr/>
          <p:nvPr/>
        </p:nvGrpSpPr>
        <p:grpSpPr>
          <a:xfrm>
            <a:off x="515938" y="1888808"/>
            <a:ext cx="2323411" cy="4378945"/>
            <a:chOff x="515938" y="2004544"/>
            <a:chExt cx="2323411" cy="4378945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B9E80B-6122-D734-7C33-56D5FE4554EA}"/>
                </a:ext>
              </a:extLst>
            </p:cNvPr>
            <p:cNvCxnSpPr>
              <a:cxnSpLocks/>
              <a:stCxn id="15" idx="2"/>
              <a:endCxn id="30" idx="0"/>
            </p:cNvCxnSpPr>
            <p:nvPr/>
          </p:nvCxnSpPr>
          <p:spPr>
            <a:xfrm flipH="1">
              <a:off x="1677643" y="2827293"/>
              <a:ext cx="1" cy="2041704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D3BA5EA-01F0-E846-B1B4-FFBBCAF86CDC}"/>
                </a:ext>
              </a:extLst>
            </p:cNvPr>
            <p:cNvGrpSpPr/>
            <p:nvPr/>
          </p:nvGrpSpPr>
          <p:grpSpPr>
            <a:xfrm>
              <a:off x="515938" y="2004544"/>
              <a:ext cx="2323411" cy="822749"/>
              <a:chOff x="515938" y="2019511"/>
              <a:chExt cx="2323411" cy="82274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3DEE975C-F13D-5891-20EA-E9A918B9F725}"/>
                  </a:ext>
                </a:extLst>
              </p:cNvPr>
              <p:cNvSpPr/>
              <p:nvPr/>
            </p:nvSpPr>
            <p:spPr>
              <a:xfrm>
                <a:off x="515938" y="2019511"/>
                <a:ext cx="2323411" cy="82274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4CC0B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1A3E68C-C1E8-21F0-5F23-485E706B1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6523" y="2201067"/>
                <a:ext cx="1982241" cy="459637"/>
              </a:xfrm>
              <a:prstGeom prst="rect">
                <a:avLst/>
              </a:prstGeom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59E0577-B0CC-0CC1-C89F-FCFE5BA56675}"/>
                </a:ext>
              </a:extLst>
            </p:cNvPr>
            <p:cNvGrpSpPr/>
            <p:nvPr/>
          </p:nvGrpSpPr>
          <p:grpSpPr>
            <a:xfrm>
              <a:off x="920397" y="3076694"/>
              <a:ext cx="1514492" cy="1514492"/>
              <a:chOff x="920397" y="3076694"/>
              <a:chExt cx="1514492" cy="1514492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2AFA1ACF-01D4-DF90-5682-C12F85A9B54D}"/>
                  </a:ext>
                </a:extLst>
              </p:cNvPr>
              <p:cNvSpPr/>
              <p:nvPr/>
            </p:nvSpPr>
            <p:spPr>
              <a:xfrm>
                <a:off x="920397" y="3076694"/>
                <a:ext cx="1514492" cy="1514492"/>
              </a:xfrm>
              <a:prstGeom prst="ellipse">
                <a:avLst/>
              </a:prstGeom>
              <a:solidFill>
                <a:schemeClr val="bg1"/>
              </a:solidFill>
              <a:ln w="50800"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>
                        <a:lumMod val="20000"/>
                        <a:lumOff val="80000"/>
                      </a:schemeClr>
                    </a:gs>
                    <a:gs pos="5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1D8190-4CA4-CA9D-4193-AAE0564A8118}"/>
                  </a:ext>
                </a:extLst>
              </p:cNvPr>
              <p:cNvSpPr txBox="1"/>
              <p:nvPr/>
            </p:nvSpPr>
            <p:spPr>
              <a:xfrm>
                <a:off x="1135187" y="3867453"/>
                <a:ext cx="1084912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:r>
                  <a:rPr lang="ko-KR" altLang="en-US" sz="1400" b="1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치매안심센터</a:t>
                </a:r>
                <a:endParaRPr lang="en-US" altLang="ko-KR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ko-KR" altLang="en-US" sz="1400" b="1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복지관</a:t>
                </a:r>
              </a:p>
            </p:txBody>
          </p:sp>
          <p:pic>
            <p:nvPicPr>
              <p:cNvPr id="53" name="그래픽 52">
                <a:extLst>
                  <a:ext uri="{FF2B5EF4-FFF2-40B4-BE49-F238E27FC236}">
                    <a16:creationId xmlns:a16="http://schemas.microsoft.com/office/drawing/2014/main" id="{3A75E330-488B-486B-94EF-8EA28F2F1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421998" y="3285141"/>
                <a:ext cx="511287" cy="504000"/>
              </a:xfrm>
              <a:prstGeom prst="rect">
                <a:avLst/>
              </a:prstGeom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3C8921B-4875-A3A5-073E-58BD644AC3CC}"/>
                </a:ext>
              </a:extLst>
            </p:cNvPr>
            <p:cNvGrpSpPr/>
            <p:nvPr/>
          </p:nvGrpSpPr>
          <p:grpSpPr>
            <a:xfrm>
              <a:off x="920397" y="4868997"/>
              <a:ext cx="1514492" cy="1514492"/>
              <a:chOff x="920397" y="4861894"/>
              <a:chExt cx="1514492" cy="1514492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073E1F76-1BA7-CEAA-462B-7B52DCDA3FCB}"/>
                  </a:ext>
                </a:extLst>
              </p:cNvPr>
              <p:cNvSpPr/>
              <p:nvPr/>
            </p:nvSpPr>
            <p:spPr>
              <a:xfrm>
                <a:off x="920397" y="4861894"/>
                <a:ext cx="1514492" cy="1514492"/>
              </a:xfrm>
              <a:prstGeom prst="ellipse">
                <a:avLst/>
              </a:prstGeom>
              <a:solidFill>
                <a:schemeClr val="bg1"/>
              </a:solidFill>
              <a:ln w="50800"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50000">
                      <a:schemeClr val="accent2">
                        <a:lumMod val="20000"/>
                        <a:lumOff val="80000"/>
                      </a:schemeClr>
                    </a:gs>
                    <a:gs pos="5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2C4DAC-5F0B-5616-0E45-F12D9EF05CCC}"/>
                  </a:ext>
                </a:extLst>
              </p:cNvPr>
              <p:cNvSpPr txBox="1"/>
              <p:nvPr/>
            </p:nvSpPr>
            <p:spPr>
              <a:xfrm>
                <a:off x="1437993" y="5827725"/>
                <a:ext cx="4792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US" altLang="ko-KR" sz="1400" b="1" spc="-30" dirty="0">
                    <a:ln w="3175">
                      <a:solidFill>
                        <a:schemeClr val="accent3">
                          <a:alpha val="0"/>
                        </a:schemeClr>
                      </a:solidFill>
                    </a:ln>
                    <a:latin typeface="+mj-lt"/>
                    <a:ea typeface="KoPub돋움체 Medium" panose="00000600000000000000" pitchFamily="2" charset="-127"/>
                  </a:rPr>
                  <a:t>B2C</a:t>
                </a:r>
                <a:endParaRPr lang="ko-KR" altLang="en-US" sz="1400" b="1" spc="-30" dirty="0">
                  <a:ln w="3175">
                    <a:solidFill>
                      <a:schemeClr val="accent3">
                        <a:alpha val="0"/>
                      </a:schemeClr>
                    </a:solidFill>
                  </a:ln>
                  <a:latin typeface="+mj-lt"/>
                  <a:ea typeface="KoPub돋움체 Medium" panose="00000600000000000000" pitchFamily="2" charset="-127"/>
                </a:endParaRPr>
              </a:p>
            </p:txBody>
          </p:sp>
          <p:pic>
            <p:nvPicPr>
              <p:cNvPr id="57" name="그림 56" descr="상징, 폰트, 그래픽, 라인이(가) 표시된 사진&#10;&#10;자동 생성된 설명">
                <a:extLst>
                  <a:ext uri="{FF2B5EF4-FFF2-40B4-BE49-F238E27FC236}">
                    <a16:creationId xmlns:a16="http://schemas.microsoft.com/office/drawing/2014/main" id="{DC4AAE7D-51B5-2876-8601-F84C68349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8956" y="5139747"/>
                <a:ext cx="637374" cy="6373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1986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7">
            <a:extLst>
              <a:ext uri="{FF2B5EF4-FFF2-40B4-BE49-F238E27FC236}">
                <a16:creationId xmlns:a16="http://schemas.microsoft.com/office/drawing/2014/main" id="{1B0CF032-7A03-98A4-C721-7D022F86B300}"/>
              </a:ext>
            </a:extLst>
          </p:cNvPr>
          <p:cNvSpPr txBox="1">
            <a:spLocks/>
          </p:cNvSpPr>
          <p:nvPr/>
        </p:nvSpPr>
        <p:spPr>
          <a:xfrm>
            <a:off x="388794" y="5465314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1. </a:t>
            </a:r>
            <a:r>
              <a:rPr lang="ko-KR" altLang="en-US" sz="1400" b="1" dirty="0"/>
              <a:t>오늘의 학습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매일 정해진 커리큘럼 순차 학습</a:t>
            </a:r>
            <a:endParaRPr lang="en-US" altLang="ko-KR" sz="1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B35B3B-1DF4-63BF-C3D8-87405DE648F5}"/>
              </a:ext>
            </a:extLst>
          </p:cNvPr>
          <p:cNvGrpSpPr/>
          <p:nvPr/>
        </p:nvGrpSpPr>
        <p:grpSpPr>
          <a:xfrm>
            <a:off x="376916" y="1367879"/>
            <a:ext cx="2032748" cy="3907408"/>
            <a:chOff x="7980596" y="770776"/>
            <a:chExt cx="2479208" cy="4859248"/>
          </a:xfrm>
        </p:grpSpPr>
        <p:sp>
          <p:nvSpPr>
            <p:cNvPr id="4" name="Case">
              <a:extLst>
                <a:ext uri="{FF2B5EF4-FFF2-40B4-BE49-F238E27FC236}">
                  <a16:creationId xmlns:a16="http://schemas.microsoft.com/office/drawing/2014/main" id="{66711B5F-A6F1-4C13-BAFD-53FC8E203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Button">
              <a:extLst>
                <a:ext uri="{FF2B5EF4-FFF2-40B4-BE49-F238E27FC236}">
                  <a16:creationId xmlns:a16="http://schemas.microsoft.com/office/drawing/2014/main" id="{07EA6EC8-E701-1F36-D4FE-D7C82DFF5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Camera">
              <a:extLst>
                <a:ext uri="{FF2B5EF4-FFF2-40B4-BE49-F238E27FC236}">
                  <a16:creationId xmlns:a16="http://schemas.microsoft.com/office/drawing/2014/main" id="{50E69C73-8ED6-A074-0EC8-0774B8529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Speaker">
              <a:extLst>
                <a:ext uri="{FF2B5EF4-FFF2-40B4-BE49-F238E27FC236}">
                  <a16:creationId xmlns:a16="http://schemas.microsoft.com/office/drawing/2014/main" id="{D22A3174-458E-FF7B-4F0C-F1FD7867E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Display">
              <a:extLst>
                <a:ext uri="{FF2B5EF4-FFF2-40B4-BE49-F238E27FC236}">
                  <a16:creationId xmlns:a16="http://schemas.microsoft.com/office/drawing/2014/main" id="{FEE362F8-D7F1-A001-296C-EABAACED7F6B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608D44-82BD-A320-0E1F-53CC32E12D56}"/>
              </a:ext>
            </a:extLst>
          </p:cNvPr>
          <p:cNvGrpSpPr/>
          <p:nvPr/>
        </p:nvGrpSpPr>
        <p:grpSpPr>
          <a:xfrm>
            <a:off x="2721904" y="1367879"/>
            <a:ext cx="2032748" cy="3907408"/>
            <a:chOff x="7980596" y="770776"/>
            <a:chExt cx="2479208" cy="4859248"/>
          </a:xfrm>
        </p:grpSpPr>
        <p:sp>
          <p:nvSpPr>
            <p:cNvPr id="10" name="Case">
              <a:extLst>
                <a:ext uri="{FF2B5EF4-FFF2-40B4-BE49-F238E27FC236}">
                  <a16:creationId xmlns:a16="http://schemas.microsoft.com/office/drawing/2014/main" id="{0658F4B8-B18E-D343-372A-8AFD97142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Button">
              <a:extLst>
                <a:ext uri="{FF2B5EF4-FFF2-40B4-BE49-F238E27FC236}">
                  <a16:creationId xmlns:a16="http://schemas.microsoft.com/office/drawing/2014/main" id="{61625B64-B8E8-5B8E-1EDB-3CB8BAC50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Camera">
              <a:extLst>
                <a:ext uri="{FF2B5EF4-FFF2-40B4-BE49-F238E27FC236}">
                  <a16:creationId xmlns:a16="http://schemas.microsoft.com/office/drawing/2014/main" id="{A1061FBA-C0FE-B531-1C0D-387526761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Speaker">
              <a:extLst>
                <a:ext uri="{FF2B5EF4-FFF2-40B4-BE49-F238E27FC236}">
                  <a16:creationId xmlns:a16="http://schemas.microsoft.com/office/drawing/2014/main" id="{FFA57615-83BA-A9AF-3A50-7FD22445D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Display">
              <a:extLst>
                <a:ext uri="{FF2B5EF4-FFF2-40B4-BE49-F238E27FC236}">
                  <a16:creationId xmlns:a16="http://schemas.microsoft.com/office/drawing/2014/main" id="{31531323-CFA2-EDAE-1450-54E85B0D7799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367CED-9D82-0B35-AB46-0BD8256EF2E2}"/>
              </a:ext>
            </a:extLst>
          </p:cNvPr>
          <p:cNvGrpSpPr/>
          <p:nvPr/>
        </p:nvGrpSpPr>
        <p:grpSpPr>
          <a:xfrm>
            <a:off x="5066892" y="1381650"/>
            <a:ext cx="2032748" cy="3907408"/>
            <a:chOff x="7980596" y="770776"/>
            <a:chExt cx="2479208" cy="4859248"/>
          </a:xfrm>
        </p:grpSpPr>
        <p:sp>
          <p:nvSpPr>
            <p:cNvPr id="16" name="Case">
              <a:extLst>
                <a:ext uri="{FF2B5EF4-FFF2-40B4-BE49-F238E27FC236}">
                  <a16:creationId xmlns:a16="http://schemas.microsoft.com/office/drawing/2014/main" id="{ACC6BF4D-48EC-6713-2F49-29C24714D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Button">
              <a:extLst>
                <a:ext uri="{FF2B5EF4-FFF2-40B4-BE49-F238E27FC236}">
                  <a16:creationId xmlns:a16="http://schemas.microsoft.com/office/drawing/2014/main" id="{8FEF1477-F264-3051-E5A3-0467C1348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Camera">
              <a:extLst>
                <a:ext uri="{FF2B5EF4-FFF2-40B4-BE49-F238E27FC236}">
                  <a16:creationId xmlns:a16="http://schemas.microsoft.com/office/drawing/2014/main" id="{8CE9514C-C7AC-B649-70D8-FE1D8822C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Speaker">
              <a:extLst>
                <a:ext uri="{FF2B5EF4-FFF2-40B4-BE49-F238E27FC236}">
                  <a16:creationId xmlns:a16="http://schemas.microsoft.com/office/drawing/2014/main" id="{D39125DE-C9E1-8E00-1694-89A0C3B7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Display">
              <a:extLst>
                <a:ext uri="{FF2B5EF4-FFF2-40B4-BE49-F238E27FC236}">
                  <a16:creationId xmlns:a16="http://schemas.microsoft.com/office/drawing/2014/main" id="{DFD4AE58-037C-E628-D87B-126C026A5BB8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F37F5B-8B87-AE22-67C3-A03183438C57}"/>
              </a:ext>
            </a:extLst>
          </p:cNvPr>
          <p:cNvGrpSpPr/>
          <p:nvPr/>
        </p:nvGrpSpPr>
        <p:grpSpPr>
          <a:xfrm>
            <a:off x="7411880" y="1395421"/>
            <a:ext cx="2032748" cy="3907408"/>
            <a:chOff x="7980596" y="770776"/>
            <a:chExt cx="2479208" cy="4859248"/>
          </a:xfrm>
        </p:grpSpPr>
        <p:sp>
          <p:nvSpPr>
            <p:cNvPr id="22" name="Case">
              <a:extLst>
                <a:ext uri="{FF2B5EF4-FFF2-40B4-BE49-F238E27FC236}">
                  <a16:creationId xmlns:a16="http://schemas.microsoft.com/office/drawing/2014/main" id="{FB6A84F2-40A0-11B5-A0CB-36104BB99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Button">
              <a:extLst>
                <a:ext uri="{FF2B5EF4-FFF2-40B4-BE49-F238E27FC236}">
                  <a16:creationId xmlns:a16="http://schemas.microsoft.com/office/drawing/2014/main" id="{A67049AE-C91F-B1E5-3EFD-ADACDE8E4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Camera">
              <a:extLst>
                <a:ext uri="{FF2B5EF4-FFF2-40B4-BE49-F238E27FC236}">
                  <a16:creationId xmlns:a16="http://schemas.microsoft.com/office/drawing/2014/main" id="{FF9B648B-1624-4930-3BA3-060AC358C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Speaker">
              <a:extLst>
                <a:ext uri="{FF2B5EF4-FFF2-40B4-BE49-F238E27FC236}">
                  <a16:creationId xmlns:a16="http://schemas.microsoft.com/office/drawing/2014/main" id="{D120BEA9-BBF8-6F47-B55C-91A21D97E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Display">
              <a:extLst>
                <a:ext uri="{FF2B5EF4-FFF2-40B4-BE49-F238E27FC236}">
                  <a16:creationId xmlns:a16="http://schemas.microsoft.com/office/drawing/2014/main" id="{5A7AB488-796E-9227-50C2-F510C29394D0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06F525-C7FD-296B-5616-28110B0909B8}"/>
              </a:ext>
            </a:extLst>
          </p:cNvPr>
          <p:cNvGrpSpPr/>
          <p:nvPr/>
        </p:nvGrpSpPr>
        <p:grpSpPr>
          <a:xfrm>
            <a:off x="9756868" y="1367879"/>
            <a:ext cx="2032748" cy="3907408"/>
            <a:chOff x="7980596" y="770776"/>
            <a:chExt cx="2479208" cy="4859248"/>
          </a:xfrm>
        </p:grpSpPr>
        <p:sp>
          <p:nvSpPr>
            <p:cNvPr id="28" name="Case">
              <a:extLst>
                <a:ext uri="{FF2B5EF4-FFF2-40B4-BE49-F238E27FC236}">
                  <a16:creationId xmlns:a16="http://schemas.microsoft.com/office/drawing/2014/main" id="{CA131121-0533-CAE9-8900-3730CA698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96" y="77077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Button">
              <a:extLst>
                <a:ext uri="{FF2B5EF4-FFF2-40B4-BE49-F238E27FC236}">
                  <a16:creationId xmlns:a16="http://schemas.microsoft.com/office/drawing/2014/main" id="{9370BA0C-958C-2CDE-91F5-B1536FC9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5723" y="535421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amera">
              <a:extLst>
                <a:ext uri="{FF2B5EF4-FFF2-40B4-BE49-F238E27FC236}">
                  <a16:creationId xmlns:a16="http://schemas.microsoft.com/office/drawing/2014/main" id="{4D26506A-D367-A14A-F1EA-65B5072A0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6603" y="89473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Speaker">
              <a:extLst>
                <a:ext uri="{FF2B5EF4-FFF2-40B4-BE49-F238E27FC236}">
                  <a16:creationId xmlns:a16="http://schemas.microsoft.com/office/drawing/2014/main" id="{77EED906-AC79-390E-A16F-3D3F95540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5062" y="95671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Display">
              <a:extLst>
                <a:ext uri="{FF2B5EF4-FFF2-40B4-BE49-F238E27FC236}">
                  <a16:creationId xmlns:a16="http://schemas.microsoft.com/office/drawing/2014/main" id="{EC50C2F3-A59D-9B3E-677A-F20A2E8FAF03}"/>
                </a:ext>
              </a:extLst>
            </p:cNvPr>
            <p:cNvSpPr/>
            <p:nvPr/>
          </p:nvSpPr>
          <p:spPr>
            <a:xfrm>
              <a:off x="8077200" y="1185526"/>
              <a:ext cx="2286000" cy="4064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5E043B59-CF3A-18DB-A66A-E5379FFA79E8}"/>
              </a:ext>
            </a:extLst>
          </p:cNvPr>
          <p:cNvSpPr txBox="1">
            <a:spLocks/>
          </p:cNvSpPr>
          <p:nvPr/>
        </p:nvSpPr>
        <p:spPr>
          <a:xfrm>
            <a:off x="2767446" y="5465314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2. THI,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VAS</a:t>
            </a:r>
            <a:r>
              <a:rPr lang="ko-KR" altLang="en-US" sz="1400" b="1" dirty="0"/>
              <a:t>진단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이명장애척도 점수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 err="1"/>
              <a:t>인지왜곡상태</a:t>
            </a:r>
            <a:r>
              <a:rPr lang="ko-KR" altLang="en-US" sz="1400" dirty="0"/>
              <a:t> 진단</a:t>
            </a:r>
            <a:endParaRPr lang="en-US" altLang="ko-KR" sz="1400" dirty="0"/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74B41F16-3699-E9DD-F597-2E388A080092}"/>
              </a:ext>
            </a:extLst>
          </p:cNvPr>
          <p:cNvSpPr txBox="1">
            <a:spLocks/>
          </p:cNvSpPr>
          <p:nvPr/>
        </p:nvSpPr>
        <p:spPr>
          <a:xfrm>
            <a:off x="5112434" y="5465314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3. </a:t>
            </a:r>
            <a:r>
              <a:rPr lang="ko-KR" altLang="en-US" sz="1400" b="1" dirty="0"/>
              <a:t>생각기록지</a:t>
            </a:r>
            <a:br>
              <a:rPr lang="en-US" altLang="ko-KR" sz="1400" dirty="0"/>
            </a:br>
            <a:r>
              <a:rPr lang="en-US" altLang="ko-KR" sz="1400" dirty="0"/>
              <a:t> -</a:t>
            </a:r>
            <a:r>
              <a:rPr lang="ko-KR" altLang="en-US" sz="1400" dirty="0"/>
              <a:t> 환자의 자가기록</a:t>
            </a:r>
            <a:br>
              <a:rPr lang="en-US" altLang="ko-KR" sz="1400" dirty="0"/>
            </a:br>
            <a:r>
              <a:rPr lang="en-US" altLang="ko-KR" sz="1400" dirty="0"/>
              <a:t> - </a:t>
            </a:r>
            <a:r>
              <a:rPr lang="ko-KR" altLang="en-US" sz="1400" dirty="0"/>
              <a:t>감정기록에 대한 </a:t>
            </a:r>
            <a:br>
              <a:rPr lang="en-US" altLang="ko-KR" sz="1400" dirty="0"/>
            </a:br>
            <a:r>
              <a:rPr lang="en-US" altLang="ko-KR" sz="1400" dirty="0"/>
              <a:t>    </a:t>
            </a:r>
            <a:r>
              <a:rPr lang="ko-KR" altLang="en-US" sz="1400" dirty="0"/>
              <a:t>피드백 통해 인식개선 </a:t>
            </a:r>
            <a:endParaRPr lang="en-US" altLang="ko-KR" sz="1400" dirty="0"/>
          </a:p>
        </p:txBody>
      </p:sp>
      <p:sp>
        <p:nvSpPr>
          <p:cNvPr id="35" name="텍스트 개체 틀 7">
            <a:extLst>
              <a:ext uri="{FF2B5EF4-FFF2-40B4-BE49-F238E27FC236}">
                <a16:creationId xmlns:a16="http://schemas.microsoft.com/office/drawing/2014/main" id="{26497AAF-F231-E4C8-3B95-B9646E8F3E54}"/>
              </a:ext>
            </a:extLst>
          </p:cNvPr>
          <p:cNvSpPr txBox="1">
            <a:spLocks/>
          </p:cNvSpPr>
          <p:nvPr/>
        </p:nvSpPr>
        <p:spPr>
          <a:xfrm>
            <a:off x="7491087" y="5465314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4. </a:t>
            </a:r>
            <a:r>
              <a:rPr lang="ko-KR" altLang="en-US" sz="1400" b="1" dirty="0" err="1"/>
              <a:t>교육콘텐츠</a:t>
            </a:r>
            <a:br>
              <a:rPr lang="en-US" altLang="ko-KR" sz="1400" dirty="0"/>
            </a:br>
            <a:r>
              <a:rPr lang="en-US" altLang="ko-KR" sz="1400" dirty="0"/>
              <a:t> -</a:t>
            </a:r>
            <a:r>
              <a:rPr lang="ko-KR" altLang="en-US" sz="1400" dirty="0"/>
              <a:t> 콘텐츠 </a:t>
            </a:r>
            <a:r>
              <a:rPr lang="en-US" altLang="ko-KR" sz="1400" dirty="0"/>
              <a:t>50</a:t>
            </a:r>
            <a:r>
              <a:rPr lang="ko-KR" altLang="en-US" sz="1400" dirty="0"/>
              <a:t>종 자체개발</a:t>
            </a:r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DAA4BFB8-ECA5-0274-B518-DE871D377633}"/>
              </a:ext>
            </a:extLst>
          </p:cNvPr>
          <p:cNvSpPr txBox="1">
            <a:spLocks/>
          </p:cNvSpPr>
          <p:nvPr/>
        </p:nvSpPr>
        <p:spPr>
          <a:xfrm>
            <a:off x="9816951" y="5465313"/>
            <a:ext cx="1941662" cy="967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/>
              <a:t>5. </a:t>
            </a:r>
            <a:r>
              <a:rPr lang="ko-KR" altLang="en-US" sz="1400" b="1" dirty="0"/>
              <a:t>학습통계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학습 </a:t>
            </a:r>
            <a:r>
              <a:rPr lang="ko-KR" altLang="en-US" sz="1400" dirty="0" err="1"/>
              <a:t>진도율</a:t>
            </a:r>
            <a:br>
              <a:rPr lang="en-US" altLang="ko-KR" sz="1400" dirty="0"/>
            </a:br>
            <a:r>
              <a:rPr lang="en-US" altLang="ko-KR" sz="1400" dirty="0"/>
              <a:t>-</a:t>
            </a:r>
            <a:r>
              <a:rPr lang="ko-KR" altLang="en-US" sz="1400" dirty="0"/>
              <a:t> 진단평가 결과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학습패턴</a:t>
            </a:r>
            <a:endParaRPr lang="en-US" altLang="ko-KR" sz="1400" dirty="0"/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9E4C1E87-0169-D426-5754-18742B284F43}"/>
              </a:ext>
            </a:extLst>
          </p:cNvPr>
          <p:cNvSpPr txBox="1">
            <a:spLocks noChangeArrowheads="1"/>
          </p:cNvSpPr>
          <p:nvPr/>
        </p:nvSpPr>
        <p:spPr>
          <a:xfrm>
            <a:off x="253998" y="160868"/>
            <a:ext cx="7661303" cy="5062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lvl1pPr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latinLnBrk="1"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이명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SoriCLEAR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5D5CC3-0FC2-F4FE-6ED9-1487ACF0238B}"/>
              </a:ext>
            </a:extLst>
          </p:cNvPr>
          <p:cNvSpPr txBox="1"/>
          <p:nvPr/>
        </p:nvSpPr>
        <p:spPr>
          <a:xfrm>
            <a:off x="253998" y="776109"/>
            <a:ext cx="11512433" cy="378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742950" indent="-285750">
              <a:defRPr kumimoji="1" b="1">
                <a:latin typeface="굴림"/>
                <a:ea typeface="굴림"/>
              </a:defRPr>
            </a:lvl2pPr>
            <a:lvl3pPr marL="1143000" indent="-228600">
              <a:defRPr kumimoji="1" b="1">
                <a:latin typeface="굴림"/>
                <a:ea typeface="굴림"/>
              </a:defRPr>
            </a:lvl3pPr>
            <a:lvl4pPr marL="1600200" indent="-228600">
              <a:defRPr kumimoji="1" b="1">
                <a:latin typeface="굴림"/>
                <a:ea typeface="굴림"/>
              </a:defRPr>
            </a:lvl4pPr>
            <a:lvl5pPr marL="2057400" indent="-228600">
              <a:defRPr kumimoji="1" b="1"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9pPr>
          </a:lstStyle>
          <a:p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2022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10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월 출시 이후</a:t>
            </a:r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전국 </a:t>
            </a:r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31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개 병원 도입 완료</a:t>
            </a:r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352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ase">
            <a:extLst>
              <a:ext uri="{FF2B5EF4-FFF2-40B4-BE49-F238E27FC236}">
                <a16:creationId xmlns:a16="http://schemas.microsoft.com/office/drawing/2014/main" id="{6E2EC623-4CC3-EE93-A0EA-DA8869DDCA96}"/>
              </a:ext>
            </a:extLst>
          </p:cNvPr>
          <p:cNvSpPr>
            <a:spLocks/>
          </p:cNvSpPr>
          <p:nvPr/>
        </p:nvSpPr>
        <p:spPr bwMode="auto">
          <a:xfrm>
            <a:off x="5059737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ase">
            <a:extLst>
              <a:ext uri="{FF2B5EF4-FFF2-40B4-BE49-F238E27FC236}">
                <a16:creationId xmlns:a16="http://schemas.microsoft.com/office/drawing/2014/main" id="{780E2F1A-7669-3A28-BE9A-EE7674BBD905}"/>
              </a:ext>
            </a:extLst>
          </p:cNvPr>
          <p:cNvSpPr>
            <a:spLocks/>
          </p:cNvSpPr>
          <p:nvPr/>
        </p:nvSpPr>
        <p:spPr bwMode="auto">
          <a:xfrm>
            <a:off x="7467438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Case">
            <a:extLst>
              <a:ext uri="{FF2B5EF4-FFF2-40B4-BE49-F238E27FC236}">
                <a16:creationId xmlns:a16="http://schemas.microsoft.com/office/drawing/2014/main" id="{0C9062D9-420A-11A9-B213-919B83CAE8EE}"/>
              </a:ext>
            </a:extLst>
          </p:cNvPr>
          <p:cNvSpPr>
            <a:spLocks/>
          </p:cNvSpPr>
          <p:nvPr/>
        </p:nvSpPr>
        <p:spPr bwMode="auto">
          <a:xfrm>
            <a:off x="9750149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Case">
            <a:extLst>
              <a:ext uri="{FF2B5EF4-FFF2-40B4-BE49-F238E27FC236}">
                <a16:creationId xmlns:a16="http://schemas.microsoft.com/office/drawing/2014/main" id="{E5DE4E39-CD05-BEAD-D20D-3037E3B3A728}"/>
              </a:ext>
            </a:extLst>
          </p:cNvPr>
          <p:cNvSpPr>
            <a:spLocks/>
          </p:cNvSpPr>
          <p:nvPr/>
        </p:nvSpPr>
        <p:spPr bwMode="auto">
          <a:xfrm>
            <a:off x="2757291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Case">
            <a:extLst>
              <a:ext uri="{FF2B5EF4-FFF2-40B4-BE49-F238E27FC236}">
                <a16:creationId xmlns:a16="http://schemas.microsoft.com/office/drawing/2014/main" id="{2E54BB2F-F1F9-7E1B-8D0F-76A1528F8CA8}"/>
              </a:ext>
            </a:extLst>
          </p:cNvPr>
          <p:cNvSpPr>
            <a:spLocks/>
          </p:cNvSpPr>
          <p:nvPr/>
        </p:nvSpPr>
        <p:spPr bwMode="auto">
          <a:xfrm>
            <a:off x="468002" y="1388427"/>
            <a:ext cx="1941662" cy="3907408"/>
          </a:xfrm>
          <a:custGeom>
            <a:avLst/>
            <a:gdLst>
              <a:gd name="T0" fmla="*/ 403 w 4052"/>
              <a:gd name="T1" fmla="*/ 0 h 7922"/>
              <a:gd name="T2" fmla="*/ 3649 w 4052"/>
              <a:gd name="T3" fmla="*/ 0 h 7922"/>
              <a:gd name="T4" fmla="*/ 4052 w 4052"/>
              <a:gd name="T5" fmla="*/ 403 h 7922"/>
              <a:gd name="T6" fmla="*/ 4052 w 4052"/>
              <a:gd name="T7" fmla="*/ 7519 h 7922"/>
              <a:gd name="T8" fmla="*/ 3649 w 4052"/>
              <a:gd name="T9" fmla="*/ 7922 h 7922"/>
              <a:gd name="T10" fmla="*/ 403 w 4052"/>
              <a:gd name="T11" fmla="*/ 7922 h 7922"/>
              <a:gd name="T12" fmla="*/ 0 w 4052"/>
              <a:gd name="T13" fmla="*/ 7519 h 7922"/>
              <a:gd name="T14" fmla="*/ 0 w 4052"/>
              <a:gd name="T15" fmla="*/ 403 h 7922"/>
              <a:gd name="T16" fmla="*/ 403 w 4052"/>
              <a:gd name="T17" fmla="*/ 0 h 7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52" h="7922">
                <a:moveTo>
                  <a:pt x="403" y="0"/>
                </a:moveTo>
                <a:lnTo>
                  <a:pt x="3649" y="0"/>
                </a:lnTo>
                <a:cubicBezTo>
                  <a:pt x="3872" y="0"/>
                  <a:pt x="4052" y="179"/>
                  <a:pt x="4052" y="403"/>
                </a:cubicBezTo>
                <a:lnTo>
                  <a:pt x="4052" y="7519"/>
                </a:lnTo>
                <a:cubicBezTo>
                  <a:pt x="4052" y="7742"/>
                  <a:pt x="3872" y="7922"/>
                  <a:pt x="3649" y="7922"/>
                </a:cubicBezTo>
                <a:lnTo>
                  <a:pt x="403" y="7922"/>
                </a:lnTo>
                <a:cubicBezTo>
                  <a:pt x="180" y="7922"/>
                  <a:pt x="0" y="7742"/>
                  <a:pt x="0" y="7519"/>
                </a:cubicBezTo>
                <a:lnTo>
                  <a:pt x="0" y="403"/>
                </a:lnTo>
                <a:cubicBezTo>
                  <a:pt x="0" y="179"/>
                  <a:pt x="180" y="0"/>
                  <a:pt x="403" y="0"/>
                </a:cubicBezTo>
                <a:close/>
              </a:path>
            </a:pathLst>
          </a:custGeom>
          <a:solidFill>
            <a:srgbClr val="263238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244E152-3BCD-78E4-A541-C746C2FB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3" y="1488105"/>
            <a:ext cx="1780920" cy="3706530"/>
          </a:xfrm>
          <a:prstGeom prst="roundRect">
            <a:avLst>
              <a:gd name="adj" fmla="val 7375"/>
            </a:avLst>
          </a:prstGeom>
        </p:spPr>
      </p:pic>
      <p:sp>
        <p:nvSpPr>
          <p:cNvPr id="45" name="텍스트 개체 틀 7">
            <a:extLst>
              <a:ext uri="{FF2B5EF4-FFF2-40B4-BE49-F238E27FC236}">
                <a16:creationId xmlns:a16="http://schemas.microsoft.com/office/drawing/2014/main" id="{66D05DEF-D2D8-EB3C-9AA8-6F36468A14D8}"/>
              </a:ext>
            </a:extLst>
          </p:cNvPr>
          <p:cNvSpPr txBox="1">
            <a:spLocks/>
          </p:cNvSpPr>
          <p:nvPr/>
        </p:nvSpPr>
        <p:spPr>
          <a:xfrm>
            <a:off x="388794" y="5419187"/>
            <a:ext cx="1941662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</a:t>
            </a:r>
            <a:r>
              <a:rPr lang="ko-KR" altLang="en-US" sz="1200" dirty="0" err="1">
                <a:latin typeface="NanumGothic" pitchFamily="2" charset="-127"/>
                <a:ea typeface="NanumGothic" pitchFamily="2" charset="-127"/>
              </a:rPr>
              <a:t>메인화면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캐릭터 선택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중성적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감정을 나타내는 색상을 가진 캐릭터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  <a:p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꾸미기 게임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행동활성화 미션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6" name="Camera">
            <a:extLst>
              <a:ext uri="{FF2B5EF4-FFF2-40B4-BE49-F238E27FC236}">
                <a16:creationId xmlns:a16="http://schemas.microsoft.com/office/drawing/2014/main" id="{29BC2A24-9830-CC0C-7EF6-BDFF4186F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4275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Speaker">
            <a:extLst>
              <a:ext uri="{FF2B5EF4-FFF2-40B4-BE49-F238E27FC236}">
                <a16:creationId xmlns:a16="http://schemas.microsoft.com/office/drawing/2014/main" id="{ADF50F6A-2654-99DE-01B0-3745E0D6970A}"/>
              </a:ext>
            </a:extLst>
          </p:cNvPr>
          <p:cNvSpPr>
            <a:spLocks/>
          </p:cNvSpPr>
          <p:nvPr/>
        </p:nvSpPr>
        <p:spPr bwMode="auto">
          <a:xfrm>
            <a:off x="1175899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텍스트 개체 틀 7">
            <a:extLst>
              <a:ext uri="{FF2B5EF4-FFF2-40B4-BE49-F238E27FC236}">
                <a16:creationId xmlns:a16="http://schemas.microsoft.com/office/drawing/2014/main" id="{0D36F17A-7025-CD4B-2C30-7A2C37FB377F}"/>
              </a:ext>
            </a:extLst>
          </p:cNvPr>
          <p:cNvSpPr txBox="1">
            <a:spLocks/>
          </p:cNvSpPr>
          <p:nvPr/>
        </p:nvSpPr>
        <p:spPr>
          <a:xfrm>
            <a:off x="2767446" y="5419187"/>
            <a:ext cx="1941662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&lt;PHQ-9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진단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1. PHQ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검사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  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우울증 정도를 진단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49" name="텍스트 개체 틀 7">
            <a:extLst>
              <a:ext uri="{FF2B5EF4-FFF2-40B4-BE49-F238E27FC236}">
                <a16:creationId xmlns:a16="http://schemas.microsoft.com/office/drawing/2014/main" id="{129EB086-831A-6074-6846-3503FCCD8A70}"/>
              </a:ext>
            </a:extLst>
          </p:cNvPr>
          <p:cNvSpPr txBox="1">
            <a:spLocks/>
          </p:cNvSpPr>
          <p:nvPr/>
        </p:nvSpPr>
        <p:spPr>
          <a:xfrm>
            <a:off x="5112434" y="5419187"/>
            <a:ext cx="2032748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생각기록지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1.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목표활동 </a:t>
            </a:r>
            <a:r>
              <a:rPr lang="ko-KR" altLang="en-US" sz="1200" dirty="0" err="1">
                <a:latin typeface="NanumGothic" pitchFamily="2" charset="-127"/>
                <a:ea typeface="NanumGothic" pitchFamily="2" charset="-127"/>
              </a:rPr>
              <a:t>스케쥴링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가치기반의 목표활동을 </a:t>
            </a:r>
            <a:r>
              <a:rPr lang="ko-KR" altLang="en-US" sz="1200" dirty="0" err="1">
                <a:latin typeface="NanumGothic" pitchFamily="2" charset="-127"/>
                <a:ea typeface="NanumGothic" pitchFamily="2" charset="-127"/>
              </a:rPr>
              <a:t>환자스스로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계획을 세우고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의료진이 이를 모니터링 하여 피드백 제공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0" name="텍스트 개체 틀 7">
            <a:extLst>
              <a:ext uri="{FF2B5EF4-FFF2-40B4-BE49-F238E27FC236}">
                <a16:creationId xmlns:a16="http://schemas.microsoft.com/office/drawing/2014/main" id="{CD98E2D1-4F41-0424-06D5-E215F8A1A494}"/>
              </a:ext>
            </a:extLst>
          </p:cNvPr>
          <p:cNvSpPr txBox="1">
            <a:spLocks/>
          </p:cNvSpPr>
          <p:nvPr/>
        </p:nvSpPr>
        <p:spPr>
          <a:xfrm>
            <a:off x="7491087" y="5419187"/>
            <a:ext cx="2100588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콘텐츠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1.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교육 콘텐츠 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24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종 개발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우울증에 대한 질병 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 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교육용 콘텐츠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명상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이완요법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, 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  </a:t>
            </a:r>
            <a:r>
              <a:rPr lang="ko-KR" altLang="en-US" sz="1200" dirty="0" err="1">
                <a:latin typeface="NanumGothic" pitchFamily="2" charset="-127"/>
                <a:ea typeface="NanumGothic" pitchFamily="2" charset="-127"/>
              </a:rPr>
              <a:t>마음챙김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등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 </a:t>
            </a:r>
            <a:endParaRPr lang="ko-KR" altLang="en-US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1" name="텍스트 개체 틀 7">
            <a:extLst>
              <a:ext uri="{FF2B5EF4-FFF2-40B4-BE49-F238E27FC236}">
                <a16:creationId xmlns:a16="http://schemas.microsoft.com/office/drawing/2014/main" id="{B30ABAAE-172C-7918-11DC-579271AE7589}"/>
              </a:ext>
            </a:extLst>
          </p:cNvPr>
          <p:cNvSpPr txBox="1">
            <a:spLocks/>
          </p:cNvSpPr>
          <p:nvPr/>
        </p:nvSpPr>
        <p:spPr>
          <a:xfrm>
            <a:off x="9816951" y="5419186"/>
            <a:ext cx="1941662" cy="1312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defPPr>
              <a:defRPr lang="ko-K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&lt;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통계</a:t>
            </a: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&gt;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1.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통계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행동활성화 결과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 진단평가 결과</a:t>
            </a:r>
            <a:br>
              <a:rPr lang="en-US" altLang="ko-KR" sz="1200" dirty="0">
                <a:latin typeface="NanumGothic" pitchFamily="2" charset="-127"/>
                <a:ea typeface="NanumGothic" pitchFamily="2" charset="-127"/>
              </a:rPr>
            </a:br>
            <a:r>
              <a:rPr lang="en-US" altLang="ko-KR" sz="1200" dirty="0">
                <a:latin typeface="NanumGothic" pitchFamily="2" charset="-127"/>
                <a:ea typeface="NanumGothic" pitchFamily="2" charset="-127"/>
              </a:rPr>
              <a:t>- </a:t>
            </a:r>
            <a:r>
              <a:rPr lang="ko-KR" altLang="en-US" sz="1200" dirty="0">
                <a:latin typeface="NanumGothic" pitchFamily="2" charset="-127"/>
                <a:ea typeface="NanumGothic" pitchFamily="2" charset="-127"/>
              </a:rPr>
              <a:t>감정기록</a:t>
            </a:r>
            <a:endParaRPr lang="en-US" altLang="ko-KR" sz="1200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2" name="슬라이드 번호 개체 틀 43">
            <a:extLst>
              <a:ext uri="{FF2B5EF4-FFF2-40B4-BE49-F238E27FC236}">
                <a16:creationId xmlns:a16="http://schemas.microsoft.com/office/drawing/2014/main" id="{D4D4B110-8DB4-271B-342C-F14A81F5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6898"/>
            <a:ext cx="2743200" cy="365125"/>
          </a:xfrm>
        </p:spPr>
        <p:txBody>
          <a:bodyPr/>
          <a:lstStyle/>
          <a:p>
            <a:fld id="{61AB1D3F-06D7-1B41-BF21-71D1B769E1C5}" type="slidenum">
              <a:rPr kumimoji="1" lang="ko-KR" altLang="en-US" smtClean="0">
                <a:latin typeface="NanumGothic" pitchFamily="2" charset="-127"/>
                <a:ea typeface="NanumGothic" pitchFamily="2" charset="-127"/>
              </a:rPr>
              <a:t>58</a:t>
            </a:fld>
            <a:endParaRPr kumimoji="1" lang="ko-KR" altLang="en-US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4" name="Text Box 5">
            <a:extLst>
              <a:ext uri="{FF2B5EF4-FFF2-40B4-BE49-F238E27FC236}">
                <a16:creationId xmlns:a16="http://schemas.microsoft.com/office/drawing/2014/main" id="{CDA36460-2CD8-0208-F39B-6EC8986AB34F}"/>
              </a:ext>
            </a:extLst>
          </p:cNvPr>
          <p:cNvSpPr txBox="1">
            <a:spLocks noChangeArrowheads="1"/>
          </p:cNvSpPr>
          <p:nvPr/>
        </p:nvSpPr>
        <p:spPr>
          <a:xfrm>
            <a:off x="253999" y="153726"/>
            <a:ext cx="2879314" cy="50629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1" sz="1800" b="1" i="0" u="none" strike="noStrike" kern="1200" cap="none" spc="0" normalizeH="0" baseline="0">
                <a:solidFill>
                  <a:schemeClr val="tx1"/>
                </a:solidFill>
                <a:latin typeface="굴림"/>
                <a:ea typeface="굴림"/>
                <a:cs typeface="+mn-cs"/>
              </a:defRPr>
            </a:lvl1pPr>
          </a:lstStyle>
          <a:p>
            <a:pPr>
              <a:lnSpc>
                <a:spcPct val="130000"/>
              </a:lnSpc>
              <a:defRPr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우울증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DTx B-ACT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133C87-6A36-6EE3-42A3-10DC1B280F73}"/>
              </a:ext>
            </a:extLst>
          </p:cNvPr>
          <p:cNvSpPr txBox="1"/>
          <p:nvPr/>
        </p:nvSpPr>
        <p:spPr>
          <a:xfrm>
            <a:off x="253999" y="773666"/>
            <a:ext cx="11070337" cy="3785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>
                <a:solidFill>
                  <a:srgbClr val="3B11A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742950" indent="-285750">
              <a:defRPr kumimoji="1" b="1">
                <a:latin typeface="굴림"/>
                <a:ea typeface="굴림"/>
              </a:defRPr>
            </a:lvl2pPr>
            <a:lvl3pPr marL="1143000" indent="-228600">
              <a:defRPr kumimoji="1" b="1">
                <a:latin typeface="굴림"/>
                <a:ea typeface="굴림"/>
              </a:defRPr>
            </a:lvl3pPr>
            <a:lvl4pPr marL="1600200" indent="-228600">
              <a:defRPr kumimoji="1" b="1">
                <a:latin typeface="굴림"/>
                <a:ea typeface="굴림"/>
              </a:defRPr>
            </a:lvl4pPr>
            <a:lvl5pPr marL="2057400" indent="-228600">
              <a:defRPr kumimoji="1" b="1"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굴림"/>
                <a:ea typeface="굴림"/>
              </a:defRPr>
            </a:lvl9pPr>
          </a:lstStyle>
          <a:p>
            <a:r>
              <a:rPr lang="en-US" altLang="ko-KR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2024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년 상반기 </a:t>
            </a:r>
            <a:r>
              <a:rPr lang="ko-KR" altLang="en-US" sz="2400" b="1" dirty="0" err="1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확증임상계획</a:t>
            </a:r>
            <a:r>
              <a:rPr lang="ko-KR" altLang="en-US" sz="2400" b="1" dirty="0">
                <a:solidFill>
                  <a:srgbClr val="422389"/>
                </a:solidFill>
                <a:latin typeface="NanumGothic" pitchFamily="2" charset="-127"/>
                <a:ea typeface="NanumGothic" pitchFamily="2" charset="-127"/>
              </a:rPr>
              <a:t> 승인 목표 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9D7E3F3-DBAD-4A4E-EBA1-161EAA2B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72" y="1488105"/>
            <a:ext cx="1766163" cy="3716106"/>
          </a:xfrm>
          <a:prstGeom prst="roundRect">
            <a:avLst>
              <a:gd name="adj" fmla="val 7355"/>
            </a:avLst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B38D656-2221-CFA1-A02D-2C5EED94C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58" y="1488104"/>
            <a:ext cx="1759756" cy="3716107"/>
          </a:xfrm>
          <a:prstGeom prst="roundRect">
            <a:avLst>
              <a:gd name="adj" fmla="val 7068"/>
            </a:avLst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A0BC9AB-18E7-36C8-D9AA-D13D88443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039" y="1488104"/>
            <a:ext cx="1760321" cy="3706531"/>
          </a:xfrm>
          <a:prstGeom prst="roundRect">
            <a:avLst>
              <a:gd name="adj" fmla="val 6203"/>
            </a:avLst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9467394-B366-F26B-DE37-928542FA1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7159" y="1478528"/>
            <a:ext cx="1767642" cy="3716107"/>
          </a:xfrm>
          <a:prstGeom prst="roundRect">
            <a:avLst>
              <a:gd name="adj" fmla="val 8852"/>
            </a:avLst>
          </a:prstGeom>
        </p:spPr>
      </p:pic>
      <p:sp>
        <p:nvSpPr>
          <p:cNvPr id="60" name="Camera">
            <a:extLst>
              <a:ext uri="{FF2B5EF4-FFF2-40B4-BE49-F238E27FC236}">
                <a16:creationId xmlns:a16="http://schemas.microsoft.com/office/drawing/2014/main" id="{B1C97ED8-FFE8-834B-7FB1-37F09ED95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9613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Speaker">
            <a:extLst>
              <a:ext uri="{FF2B5EF4-FFF2-40B4-BE49-F238E27FC236}">
                <a16:creationId xmlns:a16="http://schemas.microsoft.com/office/drawing/2014/main" id="{E08B46CD-0C55-C2FD-06CE-21FE99DB6B35}"/>
              </a:ext>
            </a:extLst>
          </p:cNvPr>
          <p:cNvSpPr>
            <a:spLocks/>
          </p:cNvSpPr>
          <p:nvPr/>
        </p:nvSpPr>
        <p:spPr bwMode="auto">
          <a:xfrm>
            <a:off x="3511237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Camera">
            <a:extLst>
              <a:ext uri="{FF2B5EF4-FFF2-40B4-BE49-F238E27FC236}">
                <a16:creationId xmlns:a16="http://schemas.microsoft.com/office/drawing/2014/main" id="{AA175B1E-E046-C1EA-F53E-CECCF3663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118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Speaker">
            <a:extLst>
              <a:ext uri="{FF2B5EF4-FFF2-40B4-BE49-F238E27FC236}">
                <a16:creationId xmlns:a16="http://schemas.microsoft.com/office/drawing/2014/main" id="{03862A4D-A988-A2B2-FBCA-32C544C64363}"/>
              </a:ext>
            </a:extLst>
          </p:cNvPr>
          <p:cNvSpPr>
            <a:spLocks/>
          </p:cNvSpPr>
          <p:nvPr/>
        </p:nvSpPr>
        <p:spPr bwMode="auto">
          <a:xfrm>
            <a:off x="5734742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Camera">
            <a:extLst>
              <a:ext uri="{FF2B5EF4-FFF2-40B4-BE49-F238E27FC236}">
                <a16:creationId xmlns:a16="http://schemas.microsoft.com/office/drawing/2014/main" id="{1B2C80CD-EA41-9CDC-0B1D-EC27CF1EE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819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Speaker">
            <a:extLst>
              <a:ext uri="{FF2B5EF4-FFF2-40B4-BE49-F238E27FC236}">
                <a16:creationId xmlns:a16="http://schemas.microsoft.com/office/drawing/2014/main" id="{BF051514-182C-7860-2A52-A73403A3E023}"/>
              </a:ext>
            </a:extLst>
          </p:cNvPr>
          <p:cNvSpPr>
            <a:spLocks/>
          </p:cNvSpPr>
          <p:nvPr/>
        </p:nvSpPr>
        <p:spPr bwMode="auto">
          <a:xfrm>
            <a:off x="8142443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Camera">
            <a:extLst>
              <a:ext uri="{FF2B5EF4-FFF2-40B4-BE49-F238E27FC236}">
                <a16:creationId xmlns:a16="http://schemas.microsoft.com/office/drawing/2014/main" id="{24AE6153-01DB-427E-9379-39E95DE01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4060" y="1526594"/>
            <a:ext cx="76433" cy="74960"/>
          </a:xfrm>
          <a:prstGeom prst="ellipse">
            <a:avLst/>
          </a:pr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Speaker">
            <a:extLst>
              <a:ext uri="{FF2B5EF4-FFF2-40B4-BE49-F238E27FC236}">
                <a16:creationId xmlns:a16="http://schemas.microsoft.com/office/drawing/2014/main" id="{5F033E5E-EF5C-5607-1271-0B4685FB56F2}"/>
              </a:ext>
            </a:extLst>
          </p:cNvPr>
          <p:cNvSpPr>
            <a:spLocks/>
          </p:cNvSpPr>
          <p:nvPr/>
        </p:nvSpPr>
        <p:spPr bwMode="auto">
          <a:xfrm>
            <a:off x="10385684" y="1537945"/>
            <a:ext cx="434782" cy="49839"/>
          </a:xfrm>
          <a:custGeom>
            <a:avLst/>
            <a:gdLst>
              <a:gd name="T0" fmla="*/ 50 w 866"/>
              <a:gd name="T1" fmla="*/ 0 h 101"/>
              <a:gd name="T2" fmla="*/ 816 w 866"/>
              <a:gd name="T3" fmla="*/ 0 h 101"/>
              <a:gd name="T4" fmla="*/ 866 w 866"/>
              <a:gd name="T5" fmla="*/ 50 h 101"/>
              <a:gd name="T6" fmla="*/ 816 w 866"/>
              <a:gd name="T7" fmla="*/ 101 h 101"/>
              <a:gd name="T8" fmla="*/ 50 w 866"/>
              <a:gd name="T9" fmla="*/ 101 h 101"/>
              <a:gd name="T10" fmla="*/ 0 w 866"/>
              <a:gd name="T11" fmla="*/ 50 h 101"/>
              <a:gd name="T12" fmla="*/ 50 w 866"/>
              <a:gd name="T1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6" h="101">
                <a:moveTo>
                  <a:pt x="50" y="0"/>
                </a:moveTo>
                <a:lnTo>
                  <a:pt x="816" y="0"/>
                </a:lnTo>
                <a:cubicBezTo>
                  <a:pt x="844" y="0"/>
                  <a:pt x="866" y="22"/>
                  <a:pt x="866" y="50"/>
                </a:cubicBezTo>
                <a:cubicBezTo>
                  <a:pt x="866" y="78"/>
                  <a:pt x="844" y="101"/>
                  <a:pt x="816" y="101"/>
                </a:cubicBezTo>
                <a:lnTo>
                  <a:pt x="50" y="101"/>
                </a:lnTo>
                <a:cubicBezTo>
                  <a:pt x="22" y="101"/>
                  <a:pt x="0" y="78"/>
                  <a:pt x="0" y="50"/>
                </a:cubicBezTo>
                <a:cubicBezTo>
                  <a:pt x="0" y="22"/>
                  <a:pt x="22" y="0"/>
                  <a:pt x="50" y="0"/>
                </a:cubicBezTo>
                <a:close/>
              </a:path>
            </a:pathLst>
          </a:custGeom>
          <a:solidFill>
            <a:srgbClr val="37474F"/>
          </a:solidFill>
          <a:ln w="6350" cap="sq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85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순환 의존 관계</a:t>
            </a:r>
            <a:endParaRPr kumimoji="1" lang="ko-Kore-US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DAE2DE-30F7-05A0-AD85-1F11020997FC}"/>
              </a:ext>
            </a:extLst>
          </p:cNvPr>
          <p:cNvSpPr/>
          <p:nvPr/>
        </p:nvSpPr>
        <p:spPr>
          <a:xfrm>
            <a:off x="3972171" y="2263562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DTx</a:t>
            </a:r>
            <a:endParaRPr kumimoji="1" lang="ko-Kore-US" altLang="en-US" sz="400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34D6C83-FF96-D92B-89FE-D6AC4196F597}"/>
              </a:ext>
            </a:extLst>
          </p:cNvPr>
          <p:cNvSpPr/>
          <p:nvPr/>
        </p:nvSpPr>
        <p:spPr>
          <a:xfrm>
            <a:off x="7222602" y="2263561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data</a:t>
            </a:r>
            <a:endParaRPr kumimoji="1" lang="ko-Kore-US" altLang="en-US" sz="4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225948-003D-4F4D-97DE-871A87B88EA9}"/>
              </a:ext>
            </a:extLst>
          </p:cNvPr>
          <p:cNvSpPr/>
          <p:nvPr/>
        </p:nvSpPr>
        <p:spPr>
          <a:xfrm>
            <a:off x="5487971" y="4705037"/>
            <a:ext cx="1424777" cy="1234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4000" dirty="0"/>
              <a:t>AI</a:t>
            </a:r>
            <a:endParaRPr kumimoji="1" lang="ko-Kore-US" altLang="en-US" sz="400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91E2E7-56D6-2BE8-1756-1741A28A97E5}"/>
              </a:ext>
            </a:extLst>
          </p:cNvPr>
          <p:cNvSpPr/>
          <p:nvPr/>
        </p:nvSpPr>
        <p:spPr>
          <a:xfrm>
            <a:off x="5771323" y="2705333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8985013-C64C-D40F-38CF-9C627098051B}"/>
              </a:ext>
            </a:extLst>
          </p:cNvPr>
          <p:cNvSpPr/>
          <p:nvPr/>
        </p:nvSpPr>
        <p:spPr>
          <a:xfrm rot="7688104">
            <a:off x="6594833" y="3917981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2F2A84D6-23A1-048B-BA74-0C087D3B7EE9}"/>
              </a:ext>
            </a:extLst>
          </p:cNvPr>
          <p:cNvSpPr/>
          <p:nvPr/>
        </p:nvSpPr>
        <p:spPr>
          <a:xfrm rot="13516731">
            <a:off x="4862316" y="3941772"/>
            <a:ext cx="1023731" cy="35104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86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가 필수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환자 맞춤형 처방이 가능해야 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80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DTx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환자에게 근거 기반 치료제 개입을 제공하는 소프트웨어 의료기기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</a:p>
          <a:p>
            <a:pPr>
              <a:lnSpc>
                <a:spcPct val="100000"/>
              </a:lnSpc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/>
              <a:t>SW</a:t>
            </a:r>
            <a:r>
              <a:rPr kumimoji="1" lang="ko-KR" altLang="en-US" dirty="0"/>
              <a:t>로 뇌와 신경에 자극을 주어 질환을 치료</a:t>
            </a:r>
            <a:endParaRPr kumimoji="1" lang="en-US" altLang="ko-KR" dirty="0"/>
          </a:p>
          <a:p>
            <a:pPr>
              <a:lnSpc>
                <a:spcPct val="100000"/>
              </a:lnSpc>
            </a:pPr>
            <a:endParaRPr kumimoji="1" lang="en-US" altLang="ko-KR" dirty="0"/>
          </a:p>
          <a:p>
            <a:pPr>
              <a:lnSpc>
                <a:spcPct val="100000"/>
              </a:lnSpc>
            </a:pPr>
            <a:r>
              <a:rPr kumimoji="1" lang="ko-KR" altLang="en-US" dirty="0"/>
              <a:t>개별 환자의 질환 상태에 맞는 치료 컨텐츠 처방이 필요</a:t>
            </a: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26917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05164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12942</TotalTime>
  <Words>1510</Words>
  <Application>Microsoft Macintosh PowerPoint</Application>
  <PresentationFormat>와이드스크린</PresentationFormat>
  <Paragraphs>334</Paragraphs>
  <Slides>58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5" baseType="lpstr">
      <vt:lpstr>공체 Medium</vt:lpstr>
      <vt:lpstr>나눔스퀘어</vt:lpstr>
      <vt:lpstr>나눔스퀘어_ac</vt:lpstr>
      <vt:lpstr>GE Inspira Sans</vt:lpstr>
      <vt:lpstr>KoPub돋움체 Bold</vt:lpstr>
      <vt:lpstr>KoPub돋움체 Medium</vt:lpstr>
      <vt:lpstr>맑은 고딕</vt:lpstr>
      <vt:lpstr>NanumGothic</vt:lpstr>
      <vt:lpstr>NanumGothic</vt:lpstr>
      <vt:lpstr>NanumSquare</vt:lpstr>
      <vt:lpstr>Noto Sans SemCond</vt:lpstr>
      <vt:lpstr>ONE 모바일고딕 Title OTF</vt:lpstr>
      <vt:lpstr>Arial</vt:lpstr>
      <vt:lpstr>Calibri</vt:lpstr>
      <vt:lpstr>Calibri Light</vt:lpstr>
      <vt:lpstr>Segoe UI</vt:lpstr>
      <vt:lpstr>Office 테마</vt:lpstr>
      <vt:lpstr>PowerPoint 프레젠테이션</vt:lpstr>
      <vt:lpstr>임도형</vt:lpstr>
      <vt:lpstr>PowerPoint 프레젠테이션</vt:lpstr>
      <vt:lpstr>디지털 치료기기(DTx)에 AI는 필수</vt:lpstr>
      <vt:lpstr>디지털 치료기기(DTx)에 AI는 필수</vt:lpstr>
      <vt:lpstr>순환 의존 관계</vt:lpstr>
      <vt:lpstr>DTx에 AI가 필수?</vt:lpstr>
      <vt:lpstr>DTx</vt:lpstr>
      <vt:lpstr>딥러닝 핵심 능력</vt:lpstr>
      <vt:lpstr>함수</vt:lpstr>
      <vt:lpstr>학습</vt:lpstr>
      <vt:lpstr>학습</vt:lpstr>
      <vt:lpstr>학습</vt:lpstr>
      <vt:lpstr>학습</vt:lpstr>
      <vt:lpstr>학습이 되면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치료를 위한 인공지능</vt:lpstr>
      <vt:lpstr>치료를 위한 인공지능</vt:lpstr>
      <vt:lpstr>진단 AI / 치료 AI</vt:lpstr>
      <vt:lpstr>DTx에 필요한 AI</vt:lpstr>
      <vt:lpstr>DTx에 필요한 AI</vt:lpstr>
      <vt:lpstr>대안</vt:lpstr>
      <vt:lpstr>대안</vt:lpstr>
      <vt:lpstr>다른 대안</vt:lpstr>
      <vt:lpstr>다른 대안</vt:lpstr>
      <vt:lpstr>다른 대안</vt:lpstr>
      <vt:lpstr>MEET</vt:lpstr>
      <vt:lpstr>MEET - Data</vt:lpstr>
      <vt:lpstr>MEET - Data - AI</vt:lpstr>
      <vt:lpstr>슈퍼브레인</vt:lpstr>
      <vt:lpstr>슈퍼브레인</vt:lpstr>
      <vt:lpstr>슈퍼브레인</vt:lpstr>
      <vt:lpstr>선순환 체계 구축</vt:lpstr>
      <vt:lpstr>기존 추천 시스템</vt:lpstr>
      <vt:lpstr>DTx에 적용하려니</vt:lpstr>
      <vt:lpstr>DTx에서의 문제점</vt:lpstr>
      <vt:lpstr>DTx의 장점</vt:lpstr>
      <vt:lpstr>DTx를 위한 AI 모델</vt:lpstr>
      <vt:lpstr>경도인지장애 환자를 위한 슈퍼브레인</vt:lpstr>
      <vt:lpstr>슈퍼브레인에 AI 적용</vt:lpstr>
      <vt:lpstr>슈퍼브레인에 AI 적용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721</cp:revision>
  <dcterms:created xsi:type="dcterms:W3CDTF">2023-04-05T00:38:07Z</dcterms:created>
  <dcterms:modified xsi:type="dcterms:W3CDTF">2023-12-15T09:20:30Z</dcterms:modified>
</cp:coreProperties>
</file>